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14" r:id="rId1"/>
  </p:sldMasterIdLst>
  <p:notesMasterIdLst>
    <p:notesMasterId r:id="rId18"/>
  </p:notesMasterIdLst>
  <p:sldIdLst>
    <p:sldId id="256" r:id="rId2"/>
    <p:sldId id="360" r:id="rId3"/>
    <p:sldId id="361" r:id="rId4"/>
    <p:sldId id="369" r:id="rId5"/>
    <p:sldId id="368" r:id="rId6"/>
    <p:sldId id="362" r:id="rId7"/>
    <p:sldId id="372" r:id="rId8"/>
    <p:sldId id="373" r:id="rId9"/>
    <p:sldId id="370" r:id="rId10"/>
    <p:sldId id="371" r:id="rId11"/>
    <p:sldId id="363" r:id="rId12"/>
    <p:sldId id="364" r:id="rId13"/>
    <p:sldId id="365" r:id="rId14"/>
    <p:sldId id="366" r:id="rId15"/>
    <p:sldId id="367" r:id="rId16"/>
    <p:sldId id="266" r:id="rId17"/>
  </p:sldIdLst>
  <p:sldSz cx="18288000" cy="10287000"/>
  <p:notesSz cx="6858000" cy="9144000"/>
  <p:embeddedFontLst>
    <p:embeddedFont>
      <p:font typeface="Source Han Sans KR" panose="020B0600000101010101" charset="-127"/>
      <p:regular r:id="rId19"/>
    </p:embeddedFont>
    <p:embeddedFont>
      <p:font typeface="Source Han Sans KR Bold" panose="020B0600000101010101" charset="-127"/>
      <p:regular r:id="rId20"/>
    </p:embeddedFont>
    <p:embeddedFont>
      <p:font typeface="Inter Bold" panose="020B0600000101010101" charset="0"/>
      <p:regular r:id="rId21"/>
    </p:embeddedFont>
    <p:embeddedFont>
      <p:font typeface="Inter Light" panose="020B0604020202020204" charset="0"/>
      <p:regular r:id="rId22"/>
    </p:embeddedFont>
    <p:embeddedFont>
      <p:font typeface="Trebuchet MS" panose="020B0603020202020204" pitchFamily="34" charset="0"/>
      <p:regular r:id="rId23"/>
      <p:bold r:id="rId24"/>
      <p:italic r:id="rId25"/>
      <p:boldItalic r:id="rId26"/>
    </p:embeddedFont>
    <p:embeddedFont>
      <p:font typeface="Wingdings 3" panose="05040102010807070707" pitchFamily="18" charset="2"/>
      <p:regular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A6AE"/>
    <a:srgbClr val="D0D8E8"/>
    <a:srgbClr val="E9ED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540" y="27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3.06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42 0 24575,'-7'0'0,"-9"0"0,-3 0-8191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007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1 1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4.4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24575,'7'0'0,"3"7"0,-1 2-8191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14T12:35:22.625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F1265-0B61-45B0-8000-4ED6C4CC02BA}" type="datetimeFigureOut">
              <a:rPr lang="ko-KR" altLang="en-US" smtClean="0"/>
              <a:t>2025-04-15(Tue)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A4421A-1B0D-4053-859D-E856EF6227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823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700"/>
            <a:ext cx="18288000" cy="10299701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601" y="3606801"/>
            <a:ext cx="11650404" cy="2469453"/>
          </a:xfrm>
        </p:spPr>
        <p:txBody>
          <a:bodyPr anchor="b">
            <a:noAutofit/>
          </a:bodyPr>
          <a:lstStyle>
            <a:lvl1pPr algn="r">
              <a:defRPr sz="81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601" y="6076250"/>
            <a:ext cx="11650404" cy="164534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11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914400"/>
            <a:ext cx="12895002" cy="51054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5600"/>
            <a:ext cx="12895002" cy="2356443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71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400"/>
            <a:ext cx="12141201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49209" y="5448300"/>
            <a:ext cx="10836786" cy="5715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05600"/>
            <a:ext cx="12895002" cy="2356443"/>
          </a:xfrm>
        </p:spPr>
        <p:txBody>
          <a:bodyPr anchor="ctr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812805" y="11855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339517" y="4329834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270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1407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2897982"/>
            <a:ext cx="12895002" cy="3893190"/>
          </a:xfrm>
        </p:spPr>
        <p:txBody>
          <a:bodyPr anchor="b">
            <a:normAutofit/>
          </a:bodyPr>
          <a:lstStyle>
            <a:lvl1pPr algn="l">
              <a:defRPr sz="66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153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7001" y="914400"/>
            <a:ext cx="12141201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9800"/>
            <a:ext cx="12895004" cy="771372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812805" y="118556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3339517" y="4329834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/>
          <a:p>
            <a:pPr lvl="0"/>
            <a:r>
              <a:rPr lang="en-US" sz="12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48849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914400"/>
            <a:ext cx="12882305" cy="4533900"/>
          </a:xfrm>
        </p:spPr>
        <p:txBody>
          <a:bodyPr anchor="ctr">
            <a:normAutofit/>
          </a:bodyPr>
          <a:lstStyle>
            <a:lvl1pPr algn="l">
              <a:defRPr sz="66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6019800"/>
            <a:ext cx="12895004" cy="771372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3600">
                <a:solidFill>
                  <a:schemeClr val="accent1"/>
                </a:solidFill>
              </a:defRPr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2270871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836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3838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951510" y="914399"/>
            <a:ext cx="1957115" cy="7877177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16003" y="914400"/>
            <a:ext cx="10590225" cy="78771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033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12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3" y="4051301"/>
            <a:ext cx="12895002" cy="2739872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3" y="6791172"/>
            <a:ext cx="12895002" cy="1290600"/>
          </a:xfrm>
        </p:spPr>
        <p:txBody>
          <a:bodyPr anchor="t"/>
          <a:lstStyle>
            <a:lvl1pPr marL="0" indent="0" algn="l">
              <a:buNone/>
              <a:defRPr sz="3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740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2" y="3240884"/>
            <a:ext cx="6276053" cy="582115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34955" y="3240884"/>
            <a:ext cx="6276051" cy="58211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95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3618" y="3241475"/>
            <a:ext cx="627843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3618" y="4105868"/>
            <a:ext cx="6278435" cy="4956176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32575" y="3241475"/>
            <a:ext cx="627842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32577" y="4105868"/>
            <a:ext cx="6278426" cy="4956176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868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914400"/>
            <a:ext cx="12895002" cy="19812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501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66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1" y="2247906"/>
            <a:ext cx="5781792" cy="1917699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0692" y="772387"/>
            <a:ext cx="6770312" cy="8289656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1" y="4165604"/>
            <a:ext cx="5781792" cy="3876674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595" indent="0">
              <a:buNone/>
              <a:defRPr sz="2100"/>
            </a:lvl2pPr>
            <a:lvl3pPr marL="1371189" indent="0">
              <a:buNone/>
              <a:defRPr sz="1800"/>
            </a:lvl3pPr>
            <a:lvl4pPr marL="2056784" indent="0">
              <a:buNone/>
              <a:defRPr sz="1500"/>
            </a:lvl4pPr>
            <a:lvl5pPr marL="2742377" indent="0">
              <a:buNone/>
              <a:defRPr sz="1500"/>
            </a:lvl5pPr>
            <a:lvl6pPr marL="3427971" indent="0">
              <a:buNone/>
              <a:defRPr sz="1500"/>
            </a:lvl6pPr>
            <a:lvl7pPr marL="4113566" indent="0">
              <a:buNone/>
              <a:defRPr sz="1500"/>
            </a:lvl7pPr>
            <a:lvl8pPr marL="4799160" indent="0">
              <a:buNone/>
              <a:defRPr sz="1500"/>
            </a:lvl8pPr>
            <a:lvl9pPr marL="5484755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99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2" y="7200900"/>
            <a:ext cx="12895001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6001" y="914400"/>
            <a:ext cx="12895002" cy="576857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2" y="8051007"/>
            <a:ext cx="12895001" cy="101103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998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12700"/>
            <a:ext cx="18288000" cy="10299701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1" y="914400"/>
            <a:ext cx="12895002" cy="198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1" y="3240884"/>
            <a:ext cx="12895002" cy="582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07700" y="9062044"/>
            <a:ext cx="136790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6001" y="9062044"/>
            <a:ext cx="944641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885995" y="9062044"/>
            <a:ext cx="1025009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</p:sldLayoutIdLst>
  <p:txStyles>
    <p:titleStyle>
      <a:lvl1pPr algn="l" defTabSz="685800" rtl="0" eaLnBrk="1" latinLnBrk="1" hangingPunct="1">
        <a:spcBef>
          <a:spcPct val="0"/>
        </a:spcBef>
        <a:buNone/>
        <a:defRPr sz="54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1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1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1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1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1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1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1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1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1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4.xml"/><Relationship Id="rId11" Type="http://schemas.openxmlformats.org/officeDocument/2006/relationships/image" Target="../media/image10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33.xml"/><Relationship Id="rId9" Type="http://schemas.openxmlformats.org/officeDocument/2006/relationships/customXml" Target="../ink/ink3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9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8.xml"/><Relationship Id="rId11" Type="http://schemas.openxmlformats.org/officeDocument/2006/relationships/image" Target="../media/image13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37.xml"/><Relationship Id="rId9" Type="http://schemas.openxmlformats.org/officeDocument/2006/relationships/customXml" Target="../ink/ink4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3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2.xml"/><Relationship Id="rId11" Type="http://schemas.openxmlformats.org/officeDocument/2006/relationships/image" Target="../media/image14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41.xml"/><Relationship Id="rId9" Type="http://schemas.openxmlformats.org/officeDocument/2006/relationships/customXml" Target="../ink/ink4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47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6.xml"/><Relationship Id="rId11" Type="http://schemas.openxmlformats.org/officeDocument/2006/relationships/image" Target="../media/image15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45.xml"/><Relationship Id="rId9" Type="http://schemas.openxmlformats.org/officeDocument/2006/relationships/customXml" Target="../ink/ink4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1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0.xml"/><Relationship Id="rId11" Type="http://schemas.openxmlformats.org/officeDocument/2006/relationships/image" Target="../media/image16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49.xml"/><Relationship Id="rId9" Type="http://schemas.openxmlformats.org/officeDocument/2006/relationships/customXml" Target="../ink/ink5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55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4.xml"/><Relationship Id="rId11" Type="http://schemas.openxmlformats.org/officeDocument/2006/relationships/image" Target="../media/image17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53.xml"/><Relationship Id="rId9" Type="http://schemas.openxmlformats.org/officeDocument/2006/relationships/customXml" Target="../ink/ink5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.xml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1.xml"/><Relationship Id="rId9" Type="http://schemas.openxmlformats.org/officeDocument/2006/relationships/customXml" Target="../ink/ink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.xml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5.xml"/><Relationship Id="rId9" Type="http://schemas.openxmlformats.org/officeDocument/2006/relationships/customXml" Target="../ink/ink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9.xml"/><Relationship Id="rId9" Type="http://schemas.openxmlformats.org/officeDocument/2006/relationships/customXml" Target="../ink/ink1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.xml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13.xml"/><Relationship Id="rId9" Type="http://schemas.openxmlformats.org/officeDocument/2006/relationships/customXml" Target="../ink/ink1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.xml"/><Relationship Id="rId11" Type="http://schemas.openxmlformats.org/officeDocument/2006/relationships/image" Target="../media/image10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17.xml"/><Relationship Id="rId9" Type="http://schemas.openxmlformats.org/officeDocument/2006/relationships/customXml" Target="../ink/ink2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3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2.xml"/><Relationship Id="rId11" Type="http://schemas.openxmlformats.org/officeDocument/2006/relationships/image" Target="../media/image10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21.xml"/><Relationship Id="rId9" Type="http://schemas.openxmlformats.org/officeDocument/2006/relationships/customXml" Target="../ink/ink2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.xml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6.xml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25.xml"/><Relationship Id="rId9" Type="http://schemas.openxmlformats.org/officeDocument/2006/relationships/customXml" Target="../ink/ink2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1.xml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0.xml"/><Relationship Id="rId11" Type="http://schemas.openxmlformats.org/officeDocument/2006/relationships/image" Target="../media/image10.png"/><Relationship Id="rId5" Type="http://schemas.openxmlformats.org/officeDocument/2006/relationships/image" Target="../media/image3.png"/><Relationship Id="rId10" Type="http://schemas.openxmlformats.org/officeDocument/2006/relationships/image" Target="../media/image5.png"/><Relationship Id="rId4" Type="http://schemas.openxmlformats.org/officeDocument/2006/relationships/customXml" Target="../ink/ink29.xml"/><Relationship Id="rId9" Type="http://schemas.openxmlformats.org/officeDocument/2006/relationships/customXml" Target="../ink/ink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712436" y="816258"/>
            <a:ext cx="2884832" cy="737968"/>
            <a:chOff x="0" y="0"/>
            <a:chExt cx="759791" cy="194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442456" y="3684890"/>
            <a:ext cx="15403088" cy="17152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ko-KR" altLang="en-US" sz="1046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시스템공학캡스톤디자인</a:t>
            </a:r>
            <a:endParaRPr lang="en-US" sz="1046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7897080"/>
            <a:ext cx="2247900" cy="341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인하공업전문대학</a:t>
            </a:r>
            <a:endParaRPr lang="en-US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188324" y="978578"/>
            <a:ext cx="1933054" cy="328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ko-KR" altLang="en-US" sz="2002" b="1" dirty="0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중간발표</a:t>
            </a:r>
            <a:endParaRPr lang="en-US" sz="2002" b="1" dirty="0">
              <a:solidFill>
                <a:srgbClr val="EBEEF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8464852"/>
            <a:ext cx="4305300" cy="339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dirty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컴퓨터시스템공학과</a:t>
            </a:r>
            <a:r>
              <a:rPr lang="en-US" altLang="ko-KR" sz="2102" dirty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(</a:t>
            </a:r>
            <a:r>
              <a:rPr lang="ko-KR" altLang="en-US" sz="2102" dirty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심화과정</a:t>
            </a:r>
            <a:r>
              <a:rPr lang="en-US" altLang="ko-KR" sz="2102" dirty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)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8902121"/>
            <a:ext cx="3219376" cy="339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 dirty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202546002 </a:t>
            </a:r>
            <a:r>
              <a:rPr lang="ko-KR" altLang="en-US" sz="2102" dirty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정민혁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253795" y="5828007"/>
            <a:ext cx="5780410" cy="4142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32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리눅스 최적화 및 복원기능 개발</a:t>
            </a:r>
            <a:endParaRPr lang="en-US" sz="32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93680C-F474-077D-5294-3C3FF88CF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1281191-121D-B01C-A3D6-A4FDA951911A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CEB47D63-A498-1D52-EF20-4774259845C6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236F79DA-D6EF-D909-D0E7-B16B60BEC9C2}"/>
              </a:ext>
            </a:extLst>
          </p:cNvPr>
          <p:cNvSpPr txBox="1"/>
          <p:nvPr/>
        </p:nvSpPr>
        <p:spPr>
          <a:xfrm>
            <a:off x="1837028" y="1926821"/>
            <a:ext cx="1025637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 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–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cpu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설정의 근거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priority_processes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6B173C-D937-F0D0-C086-7B01FD60FB3C}"/>
              </a:ext>
            </a:extLst>
          </p:cNvPr>
          <p:cNvSpPr txBox="1"/>
          <p:nvPr/>
        </p:nvSpPr>
        <p:spPr>
          <a:xfrm>
            <a:off x="1508023" y="2857500"/>
            <a:ext cx="115148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/>
              <a:t>CPU </a:t>
            </a:r>
            <a:r>
              <a:rPr lang="ko-KR" altLang="en-US" sz="2800" dirty="0"/>
              <a:t>최적화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optimize_cpu</a:t>
            </a:r>
            <a:r>
              <a:rPr lang="en-US" altLang="ko-KR" sz="28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CPU</a:t>
            </a:r>
            <a:r>
              <a:rPr lang="ko-KR" altLang="en-US" sz="2800" dirty="0"/>
              <a:t>의 성능 </a:t>
            </a:r>
            <a:r>
              <a:rPr lang="en-US" altLang="ko-KR" sz="2800" dirty="0"/>
              <a:t>governor</a:t>
            </a:r>
            <a:r>
              <a:rPr lang="ko-KR" altLang="en-US" sz="2800" dirty="0"/>
              <a:t>를 </a:t>
            </a:r>
            <a:r>
              <a:rPr lang="en-US" altLang="ko-KR" sz="2800" dirty="0"/>
              <a:t>performance</a:t>
            </a:r>
            <a:r>
              <a:rPr lang="ko-KR" altLang="en-US" sz="2800" dirty="0"/>
              <a:t>로 고정하여 처리 지연을 줄이고</a:t>
            </a:r>
            <a:r>
              <a:rPr lang="en-US" altLang="ko-KR" sz="2800" dirty="0"/>
              <a:t>, </a:t>
            </a:r>
            <a:r>
              <a:rPr lang="ko-KR" altLang="en-US" sz="2800" dirty="0"/>
              <a:t>주요 프로세스 우선순위를 높여 성능 향상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56944B96-986F-BF28-1849-9857E957344F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3E1A87AF-2E85-FBA0-E9B0-F7A2F392B3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BD822FB6-4EC9-495E-0943-D6C82D1B75FF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62ADD3CF-A849-C8C7-824E-670290D8B0E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3F9E5DC4-DD34-55EB-2E58-1855FE586CAB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4CEA1224-8027-43C1-BF0A-C8051289B1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6299E84B-9AD4-CAFC-48F0-60C849E3D29E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7A85DF0E-FCC7-EF48-4FD2-E1BFA3B3CC3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9F62D672-F295-6637-E37B-66F1815FF3E6}"/>
              </a:ext>
            </a:extLst>
          </p:cNvPr>
          <p:cNvSpPr txBox="1"/>
          <p:nvPr/>
        </p:nvSpPr>
        <p:spPr>
          <a:xfrm>
            <a:off x="2209800" y="4523533"/>
            <a:ext cx="67818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for</a:t>
            </a:r>
            <a:r>
              <a:rPr lang="ko-KR" altLang="en-US" dirty="0"/>
              <a:t> </a:t>
            </a:r>
            <a:r>
              <a:rPr lang="ko-KR" altLang="en-US" dirty="0" err="1"/>
              <a:t>proc</a:t>
            </a:r>
            <a:r>
              <a:rPr lang="ko-KR" altLang="en-US" dirty="0"/>
              <a:t>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cpu_config.get</a:t>
            </a:r>
            <a:r>
              <a:rPr lang="ko-KR" altLang="en-US" dirty="0"/>
              <a:t>("</a:t>
            </a:r>
            <a:r>
              <a:rPr lang="ko-KR" altLang="en-US" dirty="0" err="1"/>
              <a:t>priority_processes</a:t>
            </a:r>
            <a:r>
              <a:rPr lang="ko-KR" altLang="en-US" dirty="0"/>
              <a:t>", []):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f"renice</a:t>
            </a:r>
            <a:r>
              <a:rPr lang="ko-KR" altLang="en-US" dirty="0"/>
              <a:t> -</a:t>
            </a:r>
            <a:r>
              <a:rPr lang="ko-KR" altLang="en-US" dirty="0" err="1"/>
              <a:t>n</a:t>
            </a:r>
            <a:r>
              <a:rPr lang="ko-KR" altLang="en-US" dirty="0"/>
              <a:t> -5 -</a:t>
            </a:r>
            <a:r>
              <a:rPr lang="ko-KR" altLang="en-US" dirty="0" err="1"/>
              <a:t>p</a:t>
            </a:r>
            <a:r>
              <a:rPr lang="ko-KR" altLang="en-US" dirty="0"/>
              <a:t> $(</a:t>
            </a:r>
            <a:r>
              <a:rPr lang="ko-KR" altLang="en-US" dirty="0" err="1"/>
              <a:t>pgrep</a:t>
            </a:r>
            <a:r>
              <a:rPr lang="ko-KR" altLang="en-US" dirty="0"/>
              <a:t> {</a:t>
            </a:r>
            <a:r>
              <a:rPr lang="ko-KR" altLang="en-US" dirty="0" err="1"/>
              <a:t>proc</a:t>
            </a:r>
            <a:r>
              <a:rPr lang="ko-KR" altLang="en-US" dirty="0"/>
              <a:t>} | </a:t>
            </a:r>
            <a:r>
              <a:rPr lang="ko-KR" altLang="en-US" dirty="0" err="1"/>
              <a:t>head</a:t>
            </a:r>
            <a:r>
              <a:rPr lang="ko-KR" altLang="en-US" dirty="0"/>
              <a:t> -</a:t>
            </a:r>
            <a:r>
              <a:rPr lang="ko-KR" altLang="en-US" dirty="0" err="1"/>
              <a:t>n</a:t>
            </a:r>
            <a:r>
              <a:rPr lang="ko-KR" altLang="en-US" dirty="0"/>
              <a:t> 1)")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05ED8F8-D75A-285A-F194-9ABBD47919A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25000" y="4523533"/>
            <a:ext cx="4048690" cy="8859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A33AC7-0B3D-AD22-4507-7E77C245F3D7}"/>
              </a:ext>
            </a:extLst>
          </p:cNvPr>
          <p:cNvSpPr txBox="1"/>
          <p:nvPr/>
        </p:nvSpPr>
        <p:spPr>
          <a:xfrm>
            <a:off x="2187677" y="5607140"/>
            <a:ext cx="108131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renice </a:t>
            </a:r>
            <a:r>
              <a:rPr lang="ko-KR" altLang="en-US" dirty="0"/>
              <a:t>명령어를 통해 </a:t>
            </a:r>
            <a:r>
              <a:rPr lang="en-US" altLang="ko-KR" dirty="0"/>
              <a:t>-5</a:t>
            </a:r>
            <a:r>
              <a:rPr lang="ko-KR" altLang="en-US" dirty="0"/>
              <a:t>로 조정하는 것은 이 프로세스들이 더 높은 </a:t>
            </a:r>
            <a:r>
              <a:rPr lang="en-US" altLang="ko-KR" dirty="0"/>
              <a:t>CPU </a:t>
            </a:r>
            <a:r>
              <a:rPr lang="ko-KR" altLang="en-US" dirty="0"/>
              <a:t>우선순위를 받도록 만드는 작업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nginx – </a:t>
            </a:r>
            <a:r>
              <a:rPr lang="ko-KR" altLang="en-US" dirty="0"/>
              <a:t>고성능 웹 서버로</a:t>
            </a:r>
            <a:r>
              <a:rPr lang="en-US" altLang="ko-KR" dirty="0"/>
              <a:t>, </a:t>
            </a:r>
            <a:r>
              <a:rPr lang="ko-KR" altLang="en-US" dirty="0"/>
              <a:t>요청 응답 지연을 줄이는 데 매우 중요</a:t>
            </a:r>
            <a:endParaRPr lang="en-US" altLang="ko-KR" dirty="0"/>
          </a:p>
          <a:p>
            <a:r>
              <a:rPr lang="en-US" altLang="ko-KR" dirty="0"/>
              <a:t>python3 – </a:t>
            </a:r>
            <a:r>
              <a:rPr lang="ko-KR" altLang="en-US" dirty="0"/>
              <a:t>데이터 처리</a:t>
            </a:r>
            <a:r>
              <a:rPr lang="en-US" altLang="ko-KR" dirty="0"/>
              <a:t>, </a:t>
            </a:r>
            <a:r>
              <a:rPr lang="ko-KR" altLang="en-US" dirty="0" err="1"/>
              <a:t>백엔드</a:t>
            </a:r>
            <a:r>
              <a:rPr lang="ko-KR" altLang="en-US" dirty="0"/>
              <a:t> 작업 등 </a:t>
            </a:r>
            <a:r>
              <a:rPr lang="en-US" altLang="ko-KR" dirty="0"/>
              <a:t>CPU </a:t>
            </a:r>
            <a:r>
              <a:rPr lang="ko-KR" altLang="en-US" dirty="0"/>
              <a:t>집중 작업 가능성 높음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사용자가</a:t>
            </a:r>
            <a:r>
              <a:rPr lang="en-US" altLang="ko-KR" dirty="0"/>
              <a:t> </a:t>
            </a:r>
            <a:r>
              <a:rPr lang="en-US" altLang="ko-KR" dirty="0" err="1"/>
              <a:t>gui</a:t>
            </a:r>
            <a:r>
              <a:rPr lang="ko-KR" altLang="en-US" dirty="0"/>
              <a:t>로 </a:t>
            </a:r>
            <a:r>
              <a:rPr lang="ko-KR" altLang="en-US" dirty="0" err="1"/>
              <a:t>변경가능하게</a:t>
            </a:r>
            <a:r>
              <a:rPr lang="ko-KR" altLang="en-US" dirty="0"/>
              <a:t> 할 예정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D850BC-6449-D560-B718-C2696325B247}"/>
              </a:ext>
            </a:extLst>
          </p:cNvPr>
          <p:cNvSpPr txBox="1"/>
          <p:nvPr/>
        </p:nvSpPr>
        <p:spPr>
          <a:xfrm>
            <a:off x="2209800" y="8572500"/>
            <a:ext cx="9151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출처 </a:t>
            </a:r>
            <a:r>
              <a:rPr lang="en-US" altLang="ko-KR" dirty="0"/>
              <a:t>: </a:t>
            </a:r>
            <a:r>
              <a:rPr lang="ko-KR" altLang="en-US" dirty="0"/>
              <a:t>https://linux.die.net/man/1/renice</a:t>
            </a:r>
          </a:p>
        </p:txBody>
      </p:sp>
    </p:spTree>
    <p:extLst>
      <p:ext uri="{BB962C8B-B14F-4D97-AF65-F5344CB8AC3E}">
        <p14:creationId xmlns:p14="http://schemas.microsoft.com/office/powerpoint/2010/main" val="3473100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E19A8-FD9E-1E6F-5CB8-626BB5481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BDFC81B-6CCB-C62C-1E70-4530EF1D6416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A7D3C227-BC27-C81F-EAE5-3351032CF5AF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7318BE15-4791-B02D-3C71-03C64E69C60E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14FB202-ED29-3A4F-C5C3-AB86331B8C98}"/>
              </a:ext>
            </a:extLst>
          </p:cNvPr>
          <p:cNvSpPr txBox="1"/>
          <p:nvPr/>
        </p:nvSpPr>
        <p:spPr>
          <a:xfrm>
            <a:off x="1508023" y="2857500"/>
            <a:ext cx="115148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2.  I/O </a:t>
            </a:r>
            <a:r>
              <a:rPr lang="ko-KR" altLang="en-US" sz="2800" dirty="0"/>
              <a:t>최적화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optimize_io</a:t>
            </a:r>
            <a:r>
              <a:rPr lang="en-US" altLang="ko-KR" sz="28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</a:t>
            </a:r>
            <a:r>
              <a:rPr lang="ko-KR" altLang="en-US" sz="2800" dirty="0"/>
              <a:t>디스크 읽기</a:t>
            </a:r>
            <a:r>
              <a:rPr lang="en-US" altLang="ko-KR" sz="2800" dirty="0"/>
              <a:t>/</a:t>
            </a:r>
            <a:r>
              <a:rPr lang="ko-KR" altLang="en-US" sz="2800" dirty="0"/>
              <a:t>쓰기 성능 향상 </a:t>
            </a:r>
            <a:r>
              <a:rPr lang="en-US" altLang="ko-KR" sz="2800" dirty="0"/>
              <a:t>(</a:t>
            </a:r>
            <a:r>
              <a:rPr lang="ko-KR" altLang="en-US" sz="2800" dirty="0"/>
              <a:t>특히 대용량 파일 처리 시</a:t>
            </a:r>
            <a:r>
              <a:rPr lang="en-US" altLang="ko-KR" sz="2800" dirty="0"/>
              <a:t>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977CAC66-46EF-664A-0850-61433ED56B58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977CAC66-46EF-664A-0850-61433ED56B5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38E39A8C-EF98-1668-0105-16E909927A92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38E39A8C-EF98-1668-0105-16E909927A9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B7BCB6FF-70A1-8060-AA00-4A8716A8D455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B7BCB6FF-70A1-8060-AA00-4A8716A8D45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77EFA981-8403-4736-B476-C82444763B77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77EFA981-8403-4736-B476-C82444763B7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C83BDA1A-3D25-C194-9B88-F6403474BB3F}"/>
              </a:ext>
            </a:extLst>
          </p:cNvPr>
          <p:cNvSpPr txBox="1"/>
          <p:nvPr/>
        </p:nvSpPr>
        <p:spPr>
          <a:xfrm>
            <a:off x="2209800" y="4354004"/>
            <a:ext cx="8366880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if</a:t>
            </a:r>
            <a:r>
              <a:rPr lang="ko-KR" altLang="en-US" dirty="0"/>
              <a:t> </a:t>
            </a:r>
            <a:r>
              <a:rPr lang="ko-KR" altLang="en-US" dirty="0" err="1"/>
              <a:t>io_config.get</a:t>
            </a:r>
            <a:r>
              <a:rPr lang="ko-KR" altLang="en-US" dirty="0"/>
              <a:t>("</a:t>
            </a:r>
            <a:r>
              <a:rPr lang="ko-KR" altLang="en-US" dirty="0" err="1"/>
              <a:t>enable</a:t>
            </a:r>
            <a:r>
              <a:rPr lang="ko-KR" altLang="en-US" dirty="0"/>
              <a:t>"):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scheduler</a:t>
            </a:r>
            <a:r>
              <a:rPr lang="ko-KR" altLang="en-US" dirty="0"/>
              <a:t> = </a:t>
            </a:r>
            <a:r>
              <a:rPr lang="ko-KR" altLang="en-US" dirty="0" err="1"/>
              <a:t>io_config.get</a:t>
            </a:r>
            <a:r>
              <a:rPr lang="ko-KR" altLang="en-US" dirty="0"/>
              <a:t>("</a:t>
            </a:r>
            <a:r>
              <a:rPr lang="ko-KR" altLang="en-US" dirty="0" err="1"/>
              <a:t>scheduler</a:t>
            </a:r>
            <a:r>
              <a:rPr lang="ko-KR" altLang="en-US" dirty="0"/>
              <a:t>", "</a:t>
            </a:r>
            <a:r>
              <a:rPr lang="ko-KR" altLang="en-US" dirty="0" err="1"/>
              <a:t>deadline</a:t>
            </a:r>
            <a:r>
              <a:rPr lang="ko-KR" altLang="en-US" dirty="0"/>
              <a:t>")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f"echo</a:t>
            </a:r>
            <a:r>
              <a:rPr lang="ko-KR" altLang="en-US" dirty="0"/>
              <a:t> {</a:t>
            </a:r>
            <a:r>
              <a:rPr lang="ko-KR" altLang="en-US" dirty="0" err="1"/>
              <a:t>scheduler</a:t>
            </a:r>
            <a:r>
              <a:rPr lang="ko-KR" altLang="en-US" dirty="0"/>
              <a:t>} | </a:t>
            </a:r>
            <a:r>
              <a:rPr lang="ko-KR" altLang="en-US" dirty="0" err="1"/>
              <a:t>tee</a:t>
            </a:r>
            <a:r>
              <a:rPr lang="ko-KR" altLang="en-US" dirty="0"/>
              <a:t> /</a:t>
            </a:r>
            <a:r>
              <a:rPr lang="ko-KR" altLang="en-US" dirty="0" err="1"/>
              <a:t>sys</a:t>
            </a:r>
            <a:r>
              <a:rPr lang="ko-KR" altLang="en-US" dirty="0"/>
              <a:t>/</a:t>
            </a:r>
            <a:r>
              <a:rPr lang="ko-KR" altLang="en-US" dirty="0" err="1"/>
              <a:t>block</a:t>
            </a:r>
            <a:r>
              <a:rPr lang="ko-KR" altLang="en-US" dirty="0"/>
              <a:t>/</a:t>
            </a:r>
            <a:r>
              <a:rPr lang="ko-KR" altLang="en-US" dirty="0" err="1"/>
              <a:t>sda</a:t>
            </a:r>
            <a:r>
              <a:rPr lang="ko-KR" altLang="en-US" dirty="0"/>
              <a:t>/</a:t>
            </a:r>
            <a:r>
              <a:rPr lang="ko-KR" altLang="en-US" dirty="0" err="1"/>
              <a:t>queue</a:t>
            </a:r>
            <a:r>
              <a:rPr lang="ko-KR" altLang="en-US" dirty="0"/>
              <a:t>/</a:t>
            </a:r>
            <a:r>
              <a:rPr lang="ko-KR" altLang="en-US" dirty="0" err="1"/>
              <a:t>scheduler</a:t>
            </a:r>
            <a:r>
              <a:rPr lang="ko-KR" altLang="en-US" dirty="0"/>
              <a:t>")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read_ahead</a:t>
            </a:r>
            <a:r>
              <a:rPr lang="ko-KR" altLang="en-US" dirty="0"/>
              <a:t> = </a:t>
            </a:r>
            <a:r>
              <a:rPr lang="ko-KR" altLang="en-US" dirty="0" err="1"/>
              <a:t>io_config.get</a:t>
            </a:r>
            <a:r>
              <a:rPr lang="ko-KR" altLang="en-US" dirty="0"/>
              <a:t>("</a:t>
            </a:r>
            <a:r>
              <a:rPr lang="ko-KR" altLang="en-US" dirty="0" err="1"/>
              <a:t>read_ahead_kb</a:t>
            </a:r>
            <a:r>
              <a:rPr lang="ko-KR" altLang="en-US" dirty="0"/>
              <a:t>", 128)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f"blockdev</a:t>
            </a:r>
            <a:r>
              <a:rPr lang="ko-KR" altLang="en-US" dirty="0"/>
              <a:t> --</a:t>
            </a:r>
            <a:r>
              <a:rPr lang="ko-KR" altLang="en-US" dirty="0" err="1"/>
              <a:t>setra</a:t>
            </a:r>
            <a:r>
              <a:rPr lang="ko-KR" altLang="en-US" dirty="0"/>
              <a:t> {</a:t>
            </a:r>
            <a:r>
              <a:rPr lang="ko-KR" altLang="en-US" dirty="0" err="1"/>
              <a:t>read_ahead</a:t>
            </a:r>
            <a:r>
              <a:rPr lang="ko-KR" altLang="en-US" dirty="0"/>
              <a:t>} /</a:t>
            </a:r>
            <a:r>
              <a:rPr lang="ko-KR" altLang="en-US" dirty="0" err="1"/>
              <a:t>dev</a:t>
            </a:r>
            <a:r>
              <a:rPr lang="ko-KR" altLang="en-US" dirty="0"/>
              <a:t>/</a:t>
            </a:r>
            <a:r>
              <a:rPr lang="ko-KR" altLang="en-US" dirty="0" err="1"/>
              <a:t>sda</a:t>
            </a:r>
            <a:r>
              <a:rPr lang="ko-KR" altLang="en-US" dirty="0"/>
              <a:t>")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40881A6-FBD9-BF45-7C40-019DCF8BDF8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960282" y="4328268"/>
            <a:ext cx="2457793" cy="8859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14412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EE3C5-6D80-BFA9-4E02-01DF7E97C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371274A-23C6-7217-E6FD-0F78B861B214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B587C63B-582F-E3E0-4A67-A76E60DF36BF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4CEE73A2-008C-6EEC-4B09-B2E12C8D0D1F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378BFD5-AF16-2EAA-8B38-A6E636FD8356}"/>
              </a:ext>
            </a:extLst>
          </p:cNvPr>
          <p:cNvSpPr txBox="1"/>
          <p:nvPr/>
        </p:nvSpPr>
        <p:spPr>
          <a:xfrm>
            <a:off x="1508023" y="2857500"/>
            <a:ext cx="115148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3.  </a:t>
            </a:r>
            <a:r>
              <a:rPr lang="ko-KR" altLang="en-US" sz="2800" dirty="0"/>
              <a:t>메모리</a:t>
            </a:r>
            <a:r>
              <a:rPr lang="en-US" altLang="ko-KR" sz="2800" dirty="0"/>
              <a:t> </a:t>
            </a:r>
            <a:r>
              <a:rPr lang="ko-KR" altLang="en-US" sz="2800" dirty="0"/>
              <a:t>최적화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optimize_memory</a:t>
            </a:r>
            <a:r>
              <a:rPr lang="en-US" altLang="ko-KR" sz="28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</a:t>
            </a:r>
            <a:r>
              <a:rPr lang="ko-KR" altLang="en-US" sz="2800" dirty="0"/>
              <a:t>시스템의 메모리 압박 감소 및 캐시 정리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D656510C-6067-DBF9-6552-FACFABC689A5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D656510C-6067-DBF9-6552-FACFABC689A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498F5E58-47C3-7421-B28D-A2CF1658F4EB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498F5E58-47C3-7421-B28D-A2CF1658F4E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694D87D0-16F9-B6D9-B2FC-C1C97A8194FE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694D87D0-16F9-B6D9-B2FC-C1C97A8194F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21CCCD5F-5D84-797F-6B4E-385A5AAA03F5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21CCCD5F-5D84-797F-6B4E-385A5AAA03F5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A6E9024D-BC27-6059-AAA4-9B95CF108819}"/>
              </a:ext>
            </a:extLst>
          </p:cNvPr>
          <p:cNvSpPr txBox="1"/>
          <p:nvPr/>
        </p:nvSpPr>
        <p:spPr>
          <a:xfrm>
            <a:off x="2286000" y="4435674"/>
            <a:ext cx="10896600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if</a:t>
            </a:r>
            <a:r>
              <a:rPr lang="ko-KR" altLang="en-US" dirty="0"/>
              <a:t> "</a:t>
            </a:r>
            <a:r>
              <a:rPr lang="ko-KR" altLang="en-US" dirty="0" err="1"/>
              <a:t>swappiness</a:t>
            </a:r>
            <a:r>
              <a:rPr lang="ko-KR" altLang="en-US" dirty="0"/>
              <a:t>"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mem_config</a:t>
            </a:r>
            <a:r>
              <a:rPr lang="ko-KR" altLang="en-US" dirty="0"/>
              <a:t>:</a:t>
            </a:r>
          </a:p>
          <a:p>
            <a:r>
              <a:rPr lang="ko-KR" altLang="en-US" dirty="0"/>
              <a:t>    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f"sysctl</a:t>
            </a:r>
            <a:r>
              <a:rPr lang="ko-KR" altLang="en-US" dirty="0"/>
              <a:t> </a:t>
            </a:r>
            <a:r>
              <a:rPr lang="ko-KR" altLang="en-US" dirty="0" err="1"/>
              <a:t>vm.swappiness</a:t>
            </a:r>
            <a:r>
              <a:rPr lang="ko-KR" altLang="en-US" dirty="0"/>
              <a:t>={</a:t>
            </a:r>
            <a:r>
              <a:rPr lang="ko-KR" altLang="en-US" dirty="0" err="1"/>
              <a:t>mem_config</a:t>
            </a:r>
            <a:r>
              <a:rPr lang="ko-KR" altLang="en-US" dirty="0"/>
              <a:t>['</a:t>
            </a:r>
            <a:r>
              <a:rPr lang="ko-KR" altLang="en-US" dirty="0" err="1"/>
              <a:t>swappiness</a:t>
            </a:r>
            <a:r>
              <a:rPr lang="ko-KR" altLang="en-US" dirty="0"/>
              <a:t>']}")</a:t>
            </a:r>
          </a:p>
          <a:p>
            <a:endParaRPr lang="ko-KR" altLang="en-US" dirty="0"/>
          </a:p>
          <a:p>
            <a:r>
              <a:rPr lang="ko-KR" altLang="en-US" dirty="0" err="1"/>
              <a:t>if</a:t>
            </a:r>
            <a:r>
              <a:rPr lang="ko-KR" altLang="en-US" dirty="0"/>
              <a:t> </a:t>
            </a:r>
            <a:r>
              <a:rPr lang="ko-KR" altLang="en-US" dirty="0" err="1"/>
              <a:t>mem_config.get</a:t>
            </a:r>
            <a:r>
              <a:rPr lang="ko-KR" altLang="en-US" dirty="0"/>
              <a:t>("</a:t>
            </a:r>
            <a:r>
              <a:rPr lang="ko-KR" altLang="en-US" dirty="0" err="1"/>
              <a:t>drop_caches_on_schedule</a:t>
            </a:r>
            <a:r>
              <a:rPr lang="ko-KR" altLang="en-US" dirty="0"/>
              <a:t>") and </a:t>
            </a:r>
            <a:r>
              <a:rPr lang="ko-KR" altLang="en-US" dirty="0" err="1"/>
              <a:t>mem_config.get</a:t>
            </a:r>
            <a:r>
              <a:rPr lang="ko-KR" altLang="en-US" dirty="0"/>
              <a:t>("</a:t>
            </a:r>
            <a:r>
              <a:rPr lang="ko-KR" altLang="en-US" dirty="0" err="1"/>
              <a:t>drop_cache_mode</a:t>
            </a:r>
            <a:r>
              <a:rPr lang="ko-KR" altLang="en-US" dirty="0"/>
              <a:t>") </a:t>
            </a:r>
            <a:r>
              <a:rPr lang="ko-KR" altLang="en-US" dirty="0" err="1"/>
              <a:t>is</a:t>
            </a:r>
            <a:r>
              <a:rPr lang="ko-KR" altLang="en-US" dirty="0"/>
              <a:t> </a:t>
            </a:r>
            <a:r>
              <a:rPr lang="ko-KR" altLang="en-US" dirty="0" err="1"/>
              <a:t>not</a:t>
            </a:r>
            <a:r>
              <a:rPr lang="ko-KR" altLang="en-US" dirty="0"/>
              <a:t> </a:t>
            </a:r>
            <a:r>
              <a:rPr lang="ko-KR" altLang="en-US" dirty="0" err="1"/>
              <a:t>None</a:t>
            </a:r>
            <a:r>
              <a:rPr lang="ko-KR" altLang="en-US" dirty="0"/>
              <a:t>:</a:t>
            </a:r>
          </a:p>
          <a:p>
            <a:r>
              <a:rPr lang="ko-KR" altLang="en-US" dirty="0"/>
              <a:t>    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f"sync</a:t>
            </a:r>
            <a:r>
              <a:rPr lang="ko-KR" altLang="en-US" dirty="0"/>
              <a:t>; </a:t>
            </a:r>
            <a:r>
              <a:rPr lang="ko-KR" altLang="en-US" dirty="0" err="1"/>
              <a:t>echo</a:t>
            </a:r>
            <a:r>
              <a:rPr lang="ko-KR" altLang="en-US" dirty="0"/>
              <a:t> {</a:t>
            </a:r>
            <a:r>
              <a:rPr lang="ko-KR" altLang="en-US" dirty="0" err="1"/>
              <a:t>mem_config</a:t>
            </a:r>
            <a:r>
              <a:rPr lang="ko-KR" altLang="en-US" dirty="0"/>
              <a:t>['</a:t>
            </a:r>
            <a:r>
              <a:rPr lang="ko-KR" altLang="en-US" dirty="0" err="1"/>
              <a:t>drop_cache_mode</a:t>
            </a:r>
            <a:r>
              <a:rPr lang="ko-KR" altLang="en-US" dirty="0"/>
              <a:t>']} &gt; /</a:t>
            </a:r>
            <a:r>
              <a:rPr lang="ko-KR" altLang="en-US" dirty="0" err="1"/>
              <a:t>proc</a:t>
            </a:r>
            <a:r>
              <a:rPr lang="ko-KR" altLang="en-US" dirty="0"/>
              <a:t>/</a:t>
            </a:r>
            <a:r>
              <a:rPr lang="ko-KR" altLang="en-US" dirty="0" err="1"/>
              <a:t>sys</a:t>
            </a:r>
            <a:r>
              <a:rPr lang="ko-KR" altLang="en-US" dirty="0"/>
              <a:t>/</a:t>
            </a:r>
            <a:r>
              <a:rPr lang="ko-KR" altLang="en-US" dirty="0" err="1"/>
              <a:t>vm</a:t>
            </a:r>
            <a:r>
              <a:rPr lang="ko-KR" altLang="en-US" dirty="0"/>
              <a:t>/</a:t>
            </a:r>
            <a:r>
              <a:rPr lang="ko-KR" altLang="en-US" dirty="0" err="1"/>
              <a:t>drop_caches</a:t>
            </a:r>
            <a:r>
              <a:rPr lang="ko-KR" altLang="en-US" dirty="0"/>
              <a:t>")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EDBA46C-8D2B-D977-77E6-A9D6276C95F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87000" y="3088212"/>
            <a:ext cx="3400900" cy="11336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63639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43C5F-4EC2-6E31-211B-1766B20E41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3E35BEA-A1A2-7E3C-F2BD-944DA5D30C5F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CCF63B0F-C26D-070A-B583-B75DFB7BFAA9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FC55CA2F-E98E-A3D1-9815-8771B9A43958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1645FD-391A-A314-5B1B-6C30CDB3E230}"/>
              </a:ext>
            </a:extLst>
          </p:cNvPr>
          <p:cNvSpPr txBox="1"/>
          <p:nvPr/>
        </p:nvSpPr>
        <p:spPr>
          <a:xfrm>
            <a:off x="1508023" y="2857500"/>
            <a:ext cx="115148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4.  </a:t>
            </a:r>
            <a:r>
              <a:rPr lang="ko-KR" altLang="en-US" sz="2800" dirty="0"/>
              <a:t>서비스</a:t>
            </a:r>
            <a:r>
              <a:rPr lang="en-US" altLang="ko-KR" sz="2800" dirty="0"/>
              <a:t> </a:t>
            </a:r>
            <a:r>
              <a:rPr lang="ko-KR" altLang="en-US" sz="2800" dirty="0"/>
              <a:t>최적화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optimize_services</a:t>
            </a:r>
            <a:r>
              <a:rPr lang="en-US" altLang="ko-KR" sz="28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</a:t>
            </a:r>
            <a:r>
              <a:rPr lang="ko-KR" altLang="en-US" sz="2800" dirty="0"/>
              <a:t>부팅 시 불필요한 백그라운드 서비스 중지로 부하 감소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FEB596EA-AEBF-43D5-1785-6620FE9DE841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FEB596EA-AEBF-43D5-1785-6620FE9DE84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701C8511-4E36-1CF4-70A3-EC68149B26C1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701C8511-4E36-1CF4-70A3-EC68149B26C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253772D5-199B-1754-73A5-A66284FB65F4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253772D5-199B-1754-73A5-A66284FB65F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7D649E54-1228-95E2-528F-06A46002B290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7D649E54-1228-95E2-528F-06A46002B29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BB4A670E-70D0-3BCA-AA66-7C6E8B6DF709}"/>
              </a:ext>
            </a:extLst>
          </p:cNvPr>
          <p:cNvSpPr txBox="1"/>
          <p:nvPr/>
        </p:nvSpPr>
        <p:spPr>
          <a:xfrm>
            <a:off x="2209800" y="4592427"/>
            <a:ext cx="60198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for</a:t>
            </a:r>
            <a:r>
              <a:rPr lang="ko-KR" altLang="en-US" dirty="0"/>
              <a:t> </a:t>
            </a:r>
            <a:r>
              <a:rPr lang="ko-KR" altLang="en-US" dirty="0" err="1"/>
              <a:t>service</a:t>
            </a:r>
            <a:r>
              <a:rPr lang="ko-KR" altLang="en-US" dirty="0"/>
              <a:t>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service_config.get</a:t>
            </a:r>
            <a:r>
              <a:rPr lang="ko-KR" altLang="en-US" dirty="0"/>
              <a:t>("</a:t>
            </a:r>
            <a:r>
              <a:rPr lang="ko-KR" altLang="en-US" dirty="0" err="1"/>
              <a:t>disable_services</a:t>
            </a:r>
            <a:r>
              <a:rPr lang="ko-KR" altLang="en-US" dirty="0"/>
              <a:t>", []):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f"systemctl</a:t>
            </a:r>
            <a:r>
              <a:rPr lang="ko-KR" altLang="en-US" dirty="0"/>
              <a:t> </a:t>
            </a:r>
            <a:r>
              <a:rPr lang="ko-KR" altLang="en-US" dirty="0" err="1"/>
              <a:t>disable</a:t>
            </a:r>
            <a:r>
              <a:rPr lang="ko-KR" altLang="en-US" dirty="0"/>
              <a:t> --</a:t>
            </a:r>
            <a:r>
              <a:rPr lang="ko-KR" altLang="en-US" dirty="0" err="1"/>
              <a:t>now</a:t>
            </a:r>
            <a:r>
              <a:rPr lang="ko-KR" altLang="en-US" dirty="0"/>
              <a:t> {</a:t>
            </a:r>
            <a:r>
              <a:rPr lang="ko-KR" altLang="en-US" dirty="0" err="1"/>
              <a:t>service</a:t>
            </a:r>
            <a:r>
              <a:rPr lang="ko-KR" altLang="en-US" dirty="0"/>
              <a:t>}")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3215864-DE92-B984-7521-606F0107409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86800" y="4592427"/>
            <a:ext cx="5458587" cy="12479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1364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C03D41-7338-4019-6182-FB73DE72D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44B01AC-7F03-D398-4811-CB13E269646D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2AECB555-B3B2-67E9-09AB-242D64930632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B7606DB9-46A5-EC17-7374-FDAB58D5290F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A52392-DAC0-9C4F-9D12-C6CDFC6D0D68}"/>
              </a:ext>
            </a:extLst>
          </p:cNvPr>
          <p:cNvSpPr txBox="1"/>
          <p:nvPr/>
        </p:nvSpPr>
        <p:spPr>
          <a:xfrm>
            <a:off x="1508023" y="2491701"/>
            <a:ext cx="115148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5.  </a:t>
            </a:r>
            <a:r>
              <a:rPr lang="ko-KR" altLang="en-US" sz="2800" dirty="0"/>
              <a:t>보안설정 강화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harden_security</a:t>
            </a:r>
            <a:r>
              <a:rPr lang="en-US" altLang="ko-KR" sz="2800" dirty="0"/>
              <a:t>)</a:t>
            </a:r>
          </a:p>
          <a:p>
            <a:pPr marL="971550" lvl="1" indent="-51435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SSH </a:t>
            </a:r>
            <a:r>
              <a:rPr lang="ko-KR" altLang="en-US" sz="2800" dirty="0"/>
              <a:t>보안 설정 강화 및 방화벽 초기화 설정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2B3D1F42-61DD-4946-D45F-47AAA8D9BE3D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2B3D1F42-61DD-4946-D45F-47AAA8D9BE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49B282C9-E2FD-3452-408F-B0A4F2DFD4CA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49B282C9-E2FD-3452-408F-B0A4F2DFD4C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62209C32-627B-CE94-FEFF-235EE7CABFBD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62209C32-627B-CE94-FEFF-235EE7CABFB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8E2BE320-1A43-AA61-B93A-C05E4DAB0BBE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8E2BE320-1A43-AA61-B93A-C05E4DAB0BB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5A782B16-F59A-0E31-0527-04D6F022749D}"/>
              </a:ext>
            </a:extLst>
          </p:cNvPr>
          <p:cNvSpPr txBox="1"/>
          <p:nvPr/>
        </p:nvSpPr>
        <p:spPr>
          <a:xfrm>
            <a:off x="2209801" y="3704522"/>
            <a:ext cx="9883598" cy="59093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/>
              <a:t>    </a:t>
            </a:r>
            <a:r>
              <a:rPr lang="en-US" altLang="ko-KR" dirty="0" err="1"/>
              <a:t>fw</a:t>
            </a:r>
            <a:r>
              <a:rPr lang="en-US" altLang="ko-KR" dirty="0"/>
              <a:t> = </a:t>
            </a:r>
            <a:r>
              <a:rPr lang="en-US" altLang="ko-KR" dirty="0" err="1"/>
              <a:t>security_config.get</a:t>
            </a:r>
            <a:r>
              <a:rPr lang="en-US" altLang="ko-KR" dirty="0"/>
              <a:t>("firewall", {})</a:t>
            </a:r>
          </a:p>
          <a:p>
            <a:r>
              <a:rPr lang="en-US" altLang="ko-KR" dirty="0"/>
              <a:t>    if </a:t>
            </a:r>
            <a:r>
              <a:rPr lang="en-US" altLang="ko-KR" dirty="0" err="1"/>
              <a:t>fw.get</a:t>
            </a:r>
            <a:r>
              <a:rPr lang="en-US" altLang="ko-KR" dirty="0"/>
              <a:t>("enable"):</a:t>
            </a:r>
          </a:p>
          <a:p>
            <a:r>
              <a:rPr lang="en-US" altLang="ko-KR" dirty="0"/>
              <a:t>        </a:t>
            </a:r>
            <a:r>
              <a:rPr lang="en-US" altLang="ko-KR" dirty="0" err="1"/>
              <a:t>run_command</a:t>
            </a:r>
            <a:r>
              <a:rPr lang="en-US" altLang="ko-KR" dirty="0"/>
              <a:t>("</a:t>
            </a:r>
            <a:r>
              <a:rPr lang="en-US" altLang="ko-KR" dirty="0" err="1"/>
              <a:t>ufw</a:t>
            </a:r>
            <a:r>
              <a:rPr lang="en-US" altLang="ko-KR" dirty="0"/>
              <a:t> default deny")</a:t>
            </a:r>
          </a:p>
          <a:p>
            <a:r>
              <a:rPr lang="en-US" altLang="ko-KR" dirty="0"/>
              <a:t>        for port in </a:t>
            </a:r>
            <a:r>
              <a:rPr lang="en-US" altLang="ko-KR" dirty="0" err="1"/>
              <a:t>fw.get</a:t>
            </a:r>
            <a:r>
              <a:rPr lang="en-US" altLang="ko-KR" dirty="0"/>
              <a:t>("</a:t>
            </a:r>
            <a:r>
              <a:rPr lang="en-US" altLang="ko-KR" dirty="0" err="1"/>
              <a:t>allowed_ports</a:t>
            </a:r>
            <a:r>
              <a:rPr lang="en-US" altLang="ko-KR" dirty="0"/>
              <a:t>", []):</a:t>
            </a:r>
          </a:p>
          <a:p>
            <a:r>
              <a:rPr lang="en-US" altLang="ko-KR" dirty="0"/>
              <a:t>            </a:t>
            </a:r>
            <a:r>
              <a:rPr lang="en-US" altLang="ko-KR" dirty="0" err="1"/>
              <a:t>run_command</a:t>
            </a:r>
            <a:r>
              <a:rPr lang="en-US" altLang="ko-KR" dirty="0"/>
              <a:t>(</a:t>
            </a:r>
            <a:r>
              <a:rPr lang="en-US" altLang="ko-KR" dirty="0" err="1"/>
              <a:t>f"ufw</a:t>
            </a:r>
            <a:r>
              <a:rPr lang="en-US" altLang="ko-KR" dirty="0"/>
              <a:t> allow {port}")</a:t>
            </a:r>
          </a:p>
          <a:p>
            <a:r>
              <a:rPr lang="en-US" altLang="ko-KR" dirty="0"/>
              <a:t>        </a:t>
            </a:r>
            <a:r>
              <a:rPr lang="en-US" altLang="ko-KR" dirty="0" err="1"/>
              <a:t>run_command</a:t>
            </a:r>
            <a:r>
              <a:rPr lang="en-US" altLang="ko-KR" dirty="0"/>
              <a:t>("</a:t>
            </a:r>
            <a:r>
              <a:rPr lang="en-US" altLang="ko-KR" dirty="0" err="1"/>
              <a:t>ufw</a:t>
            </a:r>
            <a:r>
              <a:rPr lang="en-US" altLang="ko-KR" dirty="0"/>
              <a:t> enable")</a:t>
            </a:r>
          </a:p>
          <a:p>
            <a:endParaRPr lang="en-US" altLang="ko-KR" dirty="0"/>
          </a:p>
          <a:p>
            <a:r>
              <a:rPr lang="en-US" altLang="ko-KR" dirty="0"/>
              <a:t>    ssh = </a:t>
            </a:r>
            <a:r>
              <a:rPr lang="en-US" altLang="ko-KR" dirty="0" err="1"/>
              <a:t>security_config.get</a:t>
            </a:r>
            <a:r>
              <a:rPr lang="en-US" altLang="ko-KR" dirty="0"/>
              <a:t>("ssh", {})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sshd_config_path</a:t>
            </a:r>
            <a:r>
              <a:rPr lang="en-US" altLang="ko-KR" dirty="0"/>
              <a:t> = "/</a:t>
            </a:r>
            <a:r>
              <a:rPr lang="en-US" altLang="ko-KR" dirty="0" err="1"/>
              <a:t>etc</a:t>
            </a:r>
            <a:r>
              <a:rPr lang="en-US" altLang="ko-KR" dirty="0"/>
              <a:t>/ssh/</a:t>
            </a:r>
            <a:r>
              <a:rPr lang="en-US" altLang="ko-KR" dirty="0" err="1"/>
              <a:t>sshd_config</a:t>
            </a:r>
            <a:r>
              <a:rPr lang="en-US" altLang="ko-KR" dirty="0"/>
              <a:t>"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replace_lines</a:t>
            </a:r>
            <a:r>
              <a:rPr lang="en-US" altLang="ko-KR" dirty="0"/>
              <a:t> = {</a:t>
            </a:r>
          </a:p>
          <a:p>
            <a:r>
              <a:rPr lang="en-US" altLang="ko-KR" dirty="0"/>
              <a:t>        "</a:t>
            </a:r>
            <a:r>
              <a:rPr lang="en-US" altLang="ko-KR" dirty="0" err="1"/>
              <a:t>PermitRootLogin</a:t>
            </a:r>
            <a:r>
              <a:rPr lang="en-US" altLang="ko-KR" dirty="0"/>
              <a:t>": </a:t>
            </a:r>
            <a:r>
              <a:rPr lang="en-US" altLang="ko-KR" dirty="0" err="1"/>
              <a:t>ssh.get</a:t>
            </a:r>
            <a:r>
              <a:rPr lang="en-US" altLang="ko-KR" dirty="0"/>
              <a:t>("</a:t>
            </a:r>
            <a:r>
              <a:rPr lang="en-US" altLang="ko-KR" dirty="0" err="1"/>
              <a:t>permit_root_login</a:t>
            </a:r>
            <a:r>
              <a:rPr lang="en-US" altLang="ko-KR" dirty="0"/>
              <a:t>"),</a:t>
            </a:r>
          </a:p>
          <a:p>
            <a:r>
              <a:rPr lang="en-US" altLang="ko-KR" dirty="0"/>
              <a:t>        "</a:t>
            </a:r>
            <a:r>
              <a:rPr lang="en-US" altLang="ko-KR" dirty="0" err="1"/>
              <a:t>PasswordAuthentication</a:t>
            </a:r>
            <a:r>
              <a:rPr lang="en-US" altLang="ko-KR" dirty="0"/>
              <a:t>": </a:t>
            </a:r>
            <a:r>
              <a:rPr lang="en-US" altLang="ko-KR" dirty="0" err="1"/>
              <a:t>ssh.get</a:t>
            </a:r>
            <a:r>
              <a:rPr lang="en-US" altLang="ko-KR" dirty="0"/>
              <a:t>("</a:t>
            </a:r>
            <a:r>
              <a:rPr lang="en-US" altLang="ko-KR" dirty="0" err="1"/>
              <a:t>password_authentication</a:t>
            </a:r>
            <a:r>
              <a:rPr lang="en-US" altLang="ko-KR" dirty="0"/>
              <a:t>"),</a:t>
            </a:r>
          </a:p>
          <a:p>
            <a:r>
              <a:rPr lang="en-US" altLang="ko-KR" dirty="0"/>
              <a:t>       </a:t>
            </a:r>
            <a:r>
              <a:rPr lang="en-US" altLang="ko-KR" strike="sngStrike" dirty="0"/>
              <a:t> "Protocol": </a:t>
            </a:r>
            <a:r>
              <a:rPr lang="en-US" altLang="ko-KR" strike="sngStrike" dirty="0" err="1"/>
              <a:t>ssh.get</a:t>
            </a:r>
            <a:r>
              <a:rPr lang="en-US" altLang="ko-KR" strike="sngStrike" dirty="0"/>
              <a:t>("protocol"),</a:t>
            </a:r>
          </a:p>
          <a:p>
            <a:r>
              <a:rPr lang="en-US" altLang="ko-KR" dirty="0"/>
              <a:t>        "</a:t>
            </a:r>
            <a:r>
              <a:rPr lang="en-US" altLang="ko-KR" dirty="0" err="1"/>
              <a:t>MaxAuthTries</a:t>
            </a:r>
            <a:r>
              <a:rPr lang="en-US" altLang="ko-KR" dirty="0"/>
              <a:t>": </a:t>
            </a:r>
            <a:r>
              <a:rPr lang="en-US" altLang="ko-KR" dirty="0" err="1"/>
              <a:t>ssh.get</a:t>
            </a:r>
            <a:r>
              <a:rPr lang="en-US" altLang="ko-KR" dirty="0"/>
              <a:t>("</a:t>
            </a:r>
            <a:r>
              <a:rPr lang="en-US" altLang="ko-KR" dirty="0" err="1"/>
              <a:t>max_auth_tries</a:t>
            </a:r>
            <a:r>
              <a:rPr lang="en-US" altLang="ko-KR" dirty="0"/>
              <a:t>")</a:t>
            </a:r>
          </a:p>
          <a:p>
            <a:r>
              <a:rPr lang="en-US" altLang="ko-KR" dirty="0"/>
              <a:t>    }</a:t>
            </a:r>
          </a:p>
          <a:p>
            <a:endParaRPr lang="en-US" altLang="ko-KR" dirty="0"/>
          </a:p>
          <a:p>
            <a:r>
              <a:rPr lang="en-US" altLang="ko-KR" dirty="0"/>
              <a:t>    for key, </a:t>
            </a:r>
            <a:r>
              <a:rPr lang="en-US" altLang="ko-KR" dirty="0" err="1"/>
              <a:t>val</a:t>
            </a:r>
            <a:r>
              <a:rPr lang="en-US" altLang="ko-KR" dirty="0"/>
              <a:t> in </a:t>
            </a:r>
            <a:r>
              <a:rPr lang="en-US" altLang="ko-KR" dirty="0" err="1"/>
              <a:t>replace_lines.items</a:t>
            </a:r>
            <a:r>
              <a:rPr lang="en-US" altLang="ko-KR" dirty="0"/>
              <a:t>():</a:t>
            </a:r>
          </a:p>
          <a:p>
            <a:r>
              <a:rPr lang="en-US" altLang="ko-KR" dirty="0"/>
              <a:t>    	if </a:t>
            </a:r>
            <a:r>
              <a:rPr lang="en-US" altLang="ko-KR" dirty="0" err="1"/>
              <a:t>val</a:t>
            </a:r>
            <a:r>
              <a:rPr lang="en-US" altLang="ko-KR" dirty="0"/>
              <a:t> is not None:</a:t>
            </a:r>
          </a:p>
          <a:p>
            <a:r>
              <a:rPr lang="en-US" altLang="ko-KR" dirty="0"/>
              <a:t>        	</a:t>
            </a:r>
            <a:r>
              <a:rPr lang="en-US" altLang="ko-KR" dirty="0" err="1"/>
              <a:t>run_command</a:t>
            </a:r>
            <a:r>
              <a:rPr lang="en-US" altLang="ko-KR" dirty="0"/>
              <a:t>(</a:t>
            </a:r>
            <a:r>
              <a:rPr lang="en-US" altLang="ko-KR" dirty="0" err="1"/>
              <a:t>f"sed</a:t>
            </a:r>
            <a:r>
              <a:rPr lang="en-US" altLang="ko-KR" dirty="0"/>
              <a:t> -</a:t>
            </a:r>
            <a:r>
              <a:rPr lang="en-US" altLang="ko-KR" dirty="0" err="1"/>
              <a:t>i</a:t>
            </a:r>
            <a:r>
              <a:rPr lang="en-US" altLang="ko-KR" dirty="0"/>
              <a:t> -E 's|^[#\\s]*{key}\\s+.*|{key} {</a:t>
            </a:r>
            <a:r>
              <a:rPr lang="en-US" altLang="ko-KR" dirty="0" err="1"/>
              <a:t>val</a:t>
            </a:r>
            <a:r>
              <a:rPr lang="en-US" altLang="ko-KR" dirty="0"/>
              <a:t>}|' {</a:t>
            </a:r>
            <a:r>
              <a:rPr lang="en-US" altLang="ko-KR" dirty="0" err="1"/>
              <a:t>sshd_config_path</a:t>
            </a:r>
            <a:r>
              <a:rPr lang="en-US" altLang="ko-KR" dirty="0"/>
              <a:t>}")</a:t>
            </a:r>
          </a:p>
          <a:p>
            <a:endParaRPr lang="en-US" altLang="ko-KR" dirty="0"/>
          </a:p>
          <a:p>
            <a:r>
              <a:rPr lang="en-US" altLang="ko-KR" dirty="0"/>
              <a:t>    </a:t>
            </a:r>
            <a:r>
              <a:rPr lang="en-US" altLang="ko-KR" dirty="0" err="1"/>
              <a:t>run_command</a:t>
            </a:r>
            <a:r>
              <a:rPr lang="en-US" altLang="ko-KR" dirty="0"/>
              <a:t>("</a:t>
            </a:r>
            <a:r>
              <a:rPr lang="en-US" altLang="ko-KR" dirty="0" err="1"/>
              <a:t>systemctl</a:t>
            </a:r>
            <a:r>
              <a:rPr lang="en-US" altLang="ko-KR" dirty="0"/>
              <a:t> restart </a:t>
            </a:r>
            <a:r>
              <a:rPr lang="en-US" altLang="ko-KR" dirty="0" err="1"/>
              <a:t>sshd</a:t>
            </a:r>
            <a:r>
              <a:rPr lang="en-US" altLang="ko-KR" dirty="0"/>
              <a:t>")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5BA9D42-CB6E-78DD-45AF-D9D502AA294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41498" y="969660"/>
            <a:ext cx="3515216" cy="227679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35779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EC231-47E1-D6E2-EBBC-4D0643C52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F3B9793-4C51-FF35-B7AF-1FEE9CFD1AE0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E42FBF19-86B0-91C3-9C43-FF80065F6F4C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86780278-B06C-26BF-6B44-A7633EE030DB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24D1652-03A5-ECB0-ED23-7867455F2EA4}"/>
              </a:ext>
            </a:extLst>
          </p:cNvPr>
          <p:cNvSpPr txBox="1"/>
          <p:nvPr/>
        </p:nvSpPr>
        <p:spPr>
          <a:xfrm>
            <a:off x="1508023" y="2857500"/>
            <a:ext cx="115148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6.  </a:t>
            </a:r>
            <a:r>
              <a:rPr lang="ko-KR" altLang="en-US" sz="2800" dirty="0"/>
              <a:t>디스크 최적화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optimize_disk</a:t>
            </a:r>
            <a:r>
              <a:rPr lang="en-US" altLang="ko-KR" sz="28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</a:t>
            </a:r>
            <a:r>
              <a:rPr lang="ko-KR" altLang="en-US" sz="2800" dirty="0"/>
              <a:t>파일 시스템 성능 개선 </a:t>
            </a:r>
            <a:r>
              <a:rPr lang="en-US" altLang="ko-KR" sz="2800" dirty="0"/>
              <a:t>+ </a:t>
            </a:r>
            <a:r>
              <a:rPr lang="ko-KR" altLang="en-US" sz="2800" dirty="0"/>
              <a:t>불필요한 </a:t>
            </a:r>
            <a:r>
              <a:rPr lang="en-US" altLang="ko-KR" sz="2800" dirty="0" err="1"/>
              <a:t>inode</a:t>
            </a:r>
            <a:r>
              <a:rPr lang="en-US" altLang="ko-KR" sz="2800" dirty="0"/>
              <a:t> </a:t>
            </a:r>
            <a:r>
              <a:rPr lang="ko-KR" altLang="en-US" sz="2800" dirty="0"/>
              <a:t>및 디렉토리 정리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48899592-F60B-1EB5-0CF5-5F219F3043F8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48899592-F60B-1EB5-0CF5-5F219F3043F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4F8EFB96-AFF9-5C80-C6CF-EA752AF5695D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4F8EFB96-AFF9-5C80-C6CF-EA752AF5695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CBEA6262-0DC1-CA40-ECB1-04538888828A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CBEA6262-0DC1-CA40-ECB1-04538888828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5853485F-F2DE-0C16-4587-4AB91C4926F8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5853485F-F2DE-0C16-4587-4AB91C4926F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DCF5EB9A-A7AC-9884-78FD-7768524423FB}"/>
              </a:ext>
            </a:extLst>
          </p:cNvPr>
          <p:cNvSpPr txBox="1"/>
          <p:nvPr/>
        </p:nvSpPr>
        <p:spPr>
          <a:xfrm>
            <a:off x="2286000" y="4084596"/>
            <a:ext cx="9151374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/>
              <a:t>    </a:t>
            </a:r>
            <a:r>
              <a:rPr lang="ko-KR" altLang="en-US" dirty="0" err="1"/>
              <a:t>if</a:t>
            </a:r>
            <a:r>
              <a:rPr lang="ko-KR" altLang="en-US" dirty="0"/>
              <a:t> </a:t>
            </a:r>
            <a:r>
              <a:rPr lang="ko-KR" altLang="en-US" dirty="0" err="1"/>
              <a:t>disk_config.get</a:t>
            </a:r>
            <a:r>
              <a:rPr lang="ko-KR" altLang="en-US" dirty="0"/>
              <a:t>("</a:t>
            </a:r>
            <a:r>
              <a:rPr lang="ko-KR" altLang="en-US" dirty="0" err="1"/>
              <a:t>enable_defrag</a:t>
            </a:r>
            <a:r>
              <a:rPr lang="ko-KR" altLang="en-US" dirty="0"/>
              <a:t>"):</a:t>
            </a:r>
          </a:p>
          <a:p>
            <a:r>
              <a:rPr lang="ko-KR" altLang="en-US" dirty="0"/>
              <a:t>        </a:t>
            </a:r>
            <a:r>
              <a:rPr lang="ko-KR" altLang="en-US" dirty="0" err="1"/>
              <a:t>for</a:t>
            </a:r>
            <a:r>
              <a:rPr lang="ko-KR" altLang="en-US" dirty="0"/>
              <a:t> </a:t>
            </a:r>
            <a:r>
              <a:rPr lang="ko-KR" altLang="en-US" dirty="0" err="1"/>
              <a:t>path</a:t>
            </a:r>
            <a:r>
              <a:rPr lang="ko-KR" altLang="en-US" dirty="0"/>
              <a:t>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disk_config.get</a:t>
            </a:r>
            <a:r>
              <a:rPr lang="ko-KR" altLang="en-US" dirty="0"/>
              <a:t>("</a:t>
            </a:r>
            <a:r>
              <a:rPr lang="ko-KR" altLang="en-US" dirty="0" err="1"/>
              <a:t>defrag_paths</a:t>
            </a:r>
            <a:r>
              <a:rPr lang="ko-KR" altLang="en-US" dirty="0"/>
              <a:t>", []):</a:t>
            </a:r>
          </a:p>
          <a:p>
            <a:r>
              <a:rPr lang="ko-KR" altLang="en-US" dirty="0"/>
              <a:t>            </a:t>
            </a:r>
            <a:r>
              <a:rPr lang="ko-KR" altLang="en-US" dirty="0" err="1"/>
              <a:t>run_command</a:t>
            </a:r>
            <a:r>
              <a:rPr lang="ko-KR" altLang="en-US" dirty="0"/>
              <a:t>(f"e4defrag {</a:t>
            </a:r>
            <a:r>
              <a:rPr lang="ko-KR" altLang="en-US" dirty="0" err="1"/>
              <a:t>path</a:t>
            </a:r>
            <a:r>
              <a:rPr lang="ko-KR" altLang="en-US" dirty="0"/>
              <a:t>}")</a:t>
            </a:r>
          </a:p>
          <a:p>
            <a:endParaRPr lang="ko-KR" altLang="en-US" dirty="0"/>
          </a:p>
          <a:p>
            <a:r>
              <a:rPr lang="ko-KR" altLang="en-US" dirty="0"/>
              <a:t>    </a:t>
            </a:r>
            <a:r>
              <a:rPr lang="ko-KR" altLang="en-US" dirty="0" err="1"/>
              <a:t>inode_cfg</a:t>
            </a:r>
            <a:r>
              <a:rPr lang="ko-KR" altLang="en-US" dirty="0"/>
              <a:t> = </a:t>
            </a:r>
            <a:r>
              <a:rPr lang="ko-KR" altLang="en-US" dirty="0" err="1"/>
              <a:t>disk_config.get</a:t>
            </a:r>
            <a:r>
              <a:rPr lang="ko-KR" altLang="en-US" dirty="0"/>
              <a:t>("</a:t>
            </a:r>
            <a:r>
              <a:rPr lang="ko-KR" altLang="en-US" dirty="0" err="1"/>
              <a:t>inode_cleanup</a:t>
            </a:r>
            <a:r>
              <a:rPr lang="ko-KR" altLang="en-US" dirty="0"/>
              <a:t>", {})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if</a:t>
            </a:r>
            <a:r>
              <a:rPr lang="ko-KR" altLang="en-US" dirty="0"/>
              <a:t> </a:t>
            </a:r>
            <a:r>
              <a:rPr lang="ko-KR" altLang="en-US" dirty="0" err="1"/>
              <a:t>inode_cfg.get</a:t>
            </a:r>
            <a:r>
              <a:rPr lang="ko-KR" altLang="en-US" dirty="0"/>
              <a:t>("</a:t>
            </a:r>
            <a:r>
              <a:rPr lang="ko-KR" altLang="en-US" dirty="0" err="1"/>
              <a:t>enable</a:t>
            </a:r>
            <a:r>
              <a:rPr lang="ko-KR" altLang="en-US" dirty="0"/>
              <a:t>"):</a:t>
            </a:r>
          </a:p>
          <a:p>
            <a:r>
              <a:rPr lang="ko-KR" altLang="en-US" dirty="0"/>
              <a:t>        </a:t>
            </a:r>
            <a:r>
              <a:rPr lang="ko-KR" altLang="en-US" dirty="0" err="1"/>
              <a:t>for</a:t>
            </a:r>
            <a:r>
              <a:rPr lang="ko-KR" altLang="en-US" dirty="0"/>
              <a:t> </a:t>
            </a:r>
            <a:r>
              <a:rPr lang="ko-KR" altLang="en-US" dirty="0" err="1"/>
              <a:t>path</a:t>
            </a:r>
            <a:r>
              <a:rPr lang="ko-KR" altLang="en-US" dirty="0"/>
              <a:t>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inode_cfg.get</a:t>
            </a:r>
            <a:r>
              <a:rPr lang="ko-KR" altLang="en-US" dirty="0"/>
              <a:t>("</a:t>
            </a:r>
            <a:r>
              <a:rPr lang="ko-KR" altLang="en-US" dirty="0" err="1"/>
              <a:t>target_paths</a:t>
            </a:r>
            <a:r>
              <a:rPr lang="ko-KR" altLang="en-US" dirty="0"/>
              <a:t>", []):</a:t>
            </a:r>
          </a:p>
          <a:p>
            <a:r>
              <a:rPr lang="ko-KR" altLang="en-US" dirty="0"/>
              <a:t>        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f"find</a:t>
            </a:r>
            <a:r>
              <a:rPr lang="ko-KR" altLang="en-US" dirty="0"/>
              <a:t> {</a:t>
            </a:r>
            <a:r>
              <a:rPr lang="ko-KR" altLang="en-US" dirty="0" err="1"/>
              <a:t>path</a:t>
            </a:r>
            <a:r>
              <a:rPr lang="ko-KR" altLang="en-US" dirty="0"/>
              <a:t>} -</a:t>
            </a:r>
            <a:r>
              <a:rPr lang="ko-KR" altLang="en-US" dirty="0" err="1"/>
              <a:t>type</a:t>
            </a:r>
            <a:r>
              <a:rPr lang="ko-KR" altLang="en-US" dirty="0"/>
              <a:t> </a:t>
            </a:r>
            <a:r>
              <a:rPr lang="ko-KR" altLang="en-US" dirty="0" err="1"/>
              <a:t>f</a:t>
            </a:r>
            <a:r>
              <a:rPr lang="ko-KR" altLang="en-US" dirty="0"/>
              <a:t> -</a:t>
            </a:r>
            <a:r>
              <a:rPr lang="ko-KR" altLang="en-US" dirty="0" err="1"/>
              <a:t>empty</a:t>
            </a:r>
            <a:r>
              <a:rPr lang="ko-KR" altLang="en-US" dirty="0"/>
              <a:t> -</a:t>
            </a:r>
            <a:r>
              <a:rPr lang="ko-KR" altLang="en-US" dirty="0" err="1"/>
              <a:t>delete</a:t>
            </a:r>
            <a:r>
              <a:rPr lang="ko-KR" altLang="en-US" dirty="0"/>
              <a:t>")</a:t>
            </a:r>
          </a:p>
          <a:p>
            <a:r>
              <a:rPr lang="ko-KR" altLang="en-US" dirty="0"/>
              <a:t>            </a:t>
            </a:r>
            <a:r>
              <a:rPr lang="ko-KR" altLang="en-US" dirty="0" err="1"/>
              <a:t>if</a:t>
            </a:r>
            <a:r>
              <a:rPr lang="ko-KR" altLang="en-US" dirty="0"/>
              <a:t> </a:t>
            </a:r>
            <a:r>
              <a:rPr lang="ko-KR" altLang="en-US" dirty="0" err="1"/>
              <a:t>inode_cfg.get</a:t>
            </a:r>
            <a:r>
              <a:rPr lang="ko-KR" altLang="en-US" dirty="0"/>
              <a:t>("</a:t>
            </a:r>
            <a:r>
              <a:rPr lang="ko-KR" altLang="en-US" dirty="0" err="1"/>
              <a:t>remove_empty_dirs</a:t>
            </a:r>
            <a:r>
              <a:rPr lang="ko-KR" altLang="en-US" dirty="0"/>
              <a:t>"):</a:t>
            </a:r>
          </a:p>
          <a:p>
            <a:r>
              <a:rPr lang="ko-KR" altLang="en-US" dirty="0"/>
              <a:t>            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f"find</a:t>
            </a:r>
            <a:r>
              <a:rPr lang="ko-KR" altLang="en-US" dirty="0"/>
              <a:t> {</a:t>
            </a:r>
            <a:r>
              <a:rPr lang="ko-KR" altLang="en-US" dirty="0" err="1"/>
              <a:t>path</a:t>
            </a:r>
            <a:r>
              <a:rPr lang="ko-KR" altLang="en-US" dirty="0"/>
              <a:t>} -</a:t>
            </a:r>
            <a:r>
              <a:rPr lang="ko-KR" altLang="en-US" dirty="0" err="1"/>
              <a:t>type</a:t>
            </a:r>
            <a:r>
              <a:rPr lang="ko-KR" altLang="en-US" dirty="0"/>
              <a:t> </a:t>
            </a:r>
            <a:r>
              <a:rPr lang="ko-KR" altLang="en-US" dirty="0" err="1"/>
              <a:t>d</a:t>
            </a:r>
            <a:r>
              <a:rPr lang="ko-KR" altLang="en-US" dirty="0"/>
              <a:t> -</a:t>
            </a:r>
            <a:r>
              <a:rPr lang="ko-KR" altLang="en-US" dirty="0" err="1"/>
              <a:t>empty</a:t>
            </a:r>
            <a:r>
              <a:rPr lang="ko-KR" altLang="en-US" dirty="0"/>
              <a:t> -</a:t>
            </a:r>
            <a:r>
              <a:rPr lang="ko-KR" altLang="en-US" dirty="0" err="1"/>
              <a:t>delete</a:t>
            </a:r>
            <a:r>
              <a:rPr lang="ko-KR" altLang="en-US" dirty="0"/>
              <a:t>")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07B5E97-0378-E038-B554-61737BABB7E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775076" y="1418670"/>
            <a:ext cx="3982006" cy="16766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92371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0142" y="7267726"/>
            <a:ext cx="2623258" cy="3413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마지막 페이지</a:t>
            </a:r>
            <a:endParaRPr lang="en-US" sz="2102" b="1" dirty="0">
              <a:solidFill>
                <a:srgbClr val="EBEEF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20142" y="5193258"/>
            <a:ext cx="5756400" cy="1255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81"/>
              </a:lnSpc>
              <a:spcBef>
                <a:spcPct val="0"/>
              </a:spcBef>
            </a:pPr>
            <a:r>
              <a:rPr lang="en-US" sz="7486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4712436" y="816258"/>
            <a:ext cx="2884832" cy="737968"/>
            <a:chOff x="0" y="0"/>
            <a:chExt cx="759791" cy="194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EBEEF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5803952" y="988103"/>
            <a:ext cx="701799" cy="339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ko-KR" altLang="en-US" sz="2002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정민혁</a:t>
            </a:r>
            <a:endParaRPr lang="en-US" sz="2002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FBA3D-F788-6A77-86CA-CD1B022C0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CEF53C6-C35F-44CB-EC11-BB0ACEF7580F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90B20431-8D90-AEE9-92A4-3632C4F7986F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dirty="0" err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프로잭트</a:t>
            </a:r>
            <a:r>
              <a:rPr lang="ko-KR" altLang="en-US" sz="36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 개요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E2CBEEAB-41AE-B132-01DB-6519CE77FF2B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리눅스 시스템 최적화 및 복원 기능 개발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14C2B78-5821-B65D-1133-B81B0083F093}"/>
              </a:ext>
            </a:extLst>
          </p:cNvPr>
          <p:cNvSpPr txBox="1"/>
          <p:nvPr/>
        </p:nvSpPr>
        <p:spPr>
          <a:xfrm>
            <a:off x="1508023" y="3086100"/>
            <a:ext cx="99068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800" dirty="0"/>
              <a:t>이 프로젝트는 리눅스 시스템의 성능을 최적화하고</a:t>
            </a:r>
            <a:r>
              <a:rPr lang="en-US" altLang="ko-KR" sz="2800" dirty="0"/>
              <a:t>, </a:t>
            </a:r>
            <a:r>
              <a:rPr lang="ko-KR" altLang="en-US" sz="2800" dirty="0"/>
              <a:t>문제 발생 시 빠르게 복원할 수 있는 기능을 갖춘 관리 도구를 개발하는 것을 목표로 합니다</a:t>
            </a:r>
            <a:r>
              <a:rPr lang="en-US" altLang="ko-KR" sz="2800" dirty="0"/>
              <a:t>.</a:t>
            </a:r>
          </a:p>
          <a:p>
            <a:endParaRPr lang="en-US" altLang="ko-KR" sz="2800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sz="2800" dirty="0"/>
              <a:t>GPT</a:t>
            </a:r>
            <a:r>
              <a:rPr lang="ko-KR" altLang="en-US" sz="2800" dirty="0"/>
              <a:t>를 활용해 실무성과 자격증 연계성이 높은 주제로 선정하였습니다</a:t>
            </a:r>
            <a:r>
              <a:rPr lang="en-US" altLang="ko-KR" sz="28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800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800" dirty="0"/>
              <a:t>목표</a:t>
            </a:r>
            <a:endParaRPr lang="en-US" altLang="ko-KR" sz="2800" dirty="0"/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ko-KR" altLang="en-US" sz="2800" dirty="0"/>
              <a:t>리눅스 시스템의 성능을 향상시키는 최적화기능 개발</a:t>
            </a:r>
            <a:endParaRPr lang="en-US" altLang="ko-KR" sz="2800" dirty="0"/>
          </a:p>
          <a:p>
            <a:pPr marL="742950" lvl="1" indent="-285750">
              <a:buFont typeface="Wingdings" panose="05000000000000000000" pitchFamily="2" charset="2"/>
              <a:buChar char="l"/>
            </a:pPr>
            <a:r>
              <a:rPr lang="ko-KR" altLang="en-US" sz="2800" dirty="0"/>
              <a:t>사용자 실수를 대비한 복원 기능 통합</a:t>
            </a:r>
            <a:endParaRPr lang="en-US" altLang="ko-KR" sz="2800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15DA1795-F816-9621-58D9-7D6538A48D9F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15DA1795-F816-9621-58D9-7D6538A48D9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63478C7C-7A73-0D88-84E0-6E1F59229ECD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63478C7C-7A73-0D88-84E0-6E1F59229E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77FB00EE-4F2A-F662-3279-6C9A0FDF0674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77FB00EE-4F2A-F662-3279-6C9A0FDF067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620296C5-A12D-0874-C9F7-88D42411CDD2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620296C5-A12D-0874-C9F7-88D42411CDD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688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B757C7-BF06-37FB-07C5-9E8930DD7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FE11E2D-4E82-7E67-01BC-E45ABA29ED84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3B0CA0A7-F87A-A81D-3E49-EA9CF99E4B77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기존 도구와의 비교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8AA3F0CB-5807-5DFF-3884-534BFA26AD39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기존 최적화 도구와의 차이점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C261E39-1339-E537-E10A-48E1D32A653D}"/>
              </a:ext>
            </a:extLst>
          </p:cNvPr>
          <p:cNvSpPr txBox="1"/>
          <p:nvPr/>
        </p:nvSpPr>
        <p:spPr>
          <a:xfrm>
            <a:off x="1508023" y="2664968"/>
            <a:ext cx="118269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2400" dirty="0"/>
              <a:t>시스템 최적화 관련 도구들은 이미 존재하지만</a:t>
            </a:r>
            <a:r>
              <a:rPr lang="en-US" altLang="ko-KR" sz="2400" dirty="0"/>
              <a:t>, </a:t>
            </a:r>
            <a:r>
              <a:rPr lang="ko-KR" altLang="en-US" sz="2400" dirty="0"/>
              <a:t>구현하려는 기능들은 모두 각각 다른 도구들에 구현이 되어있어 여러 기능들이 통합되어 있다는 점에서 차별화 됩니다</a:t>
            </a:r>
            <a:r>
              <a:rPr lang="en-US" altLang="ko-KR" sz="2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400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ko-KR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4D48AB86-3892-F92E-374C-F3B67F5B4BC0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4D48AB86-3892-F92E-374C-F3B67F5B4BC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FDA5E3E9-DC1D-422D-534C-2EA62A29D118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FDA5E3E9-DC1D-422D-534C-2EA62A29D1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AFFACDC4-6AB4-0A98-F718-9E658D15B5FF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AFFACDC4-6AB4-0A98-F718-9E658D15B5F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2627148B-6985-E0C3-B7F1-E0D412C4BE86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2627148B-6985-E0C3-B7F1-E0D412C4BE8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A4AF4AF1-632D-5854-AC97-437CA339CD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032006"/>
              </p:ext>
            </p:extLst>
          </p:nvPr>
        </p:nvGraphicFramePr>
        <p:xfrm>
          <a:off x="1676400" y="4076701"/>
          <a:ext cx="14706600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1808062432"/>
                    </a:ext>
                  </a:extLst>
                </a:gridCol>
                <a:gridCol w="3771900">
                  <a:extLst>
                    <a:ext uri="{9D8B030D-6E8A-4147-A177-3AD203B41FA5}">
                      <a16:colId xmlns:a16="http://schemas.microsoft.com/office/drawing/2014/main" val="3401576345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328445151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303865131"/>
                    </a:ext>
                  </a:extLst>
                </a:gridCol>
              </a:tblGrid>
              <a:tr h="6119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>
                          <a:solidFill>
                            <a:schemeClr val="tx1"/>
                          </a:solidFill>
                        </a:rPr>
                        <a:t>최적화 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>
                          <a:solidFill>
                            <a:schemeClr val="tx1"/>
                          </a:solidFill>
                        </a:rPr>
                        <a:t>Stacer</a:t>
                      </a:r>
                      <a:endParaRPr lang="ko-KR" altLang="en-US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 err="1">
                          <a:solidFill>
                            <a:schemeClr val="tx1"/>
                          </a:solidFill>
                        </a:rPr>
                        <a:t>Timeshift</a:t>
                      </a:r>
                      <a:endParaRPr lang="ko-KR" altLang="en-US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>
                          <a:solidFill>
                            <a:schemeClr val="tx1"/>
                          </a:solidFill>
                        </a:rPr>
                        <a:t>BleachBit</a:t>
                      </a:r>
                      <a:endParaRPr lang="ko-KR" altLang="en-US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4609329"/>
                  </a:ext>
                </a:extLst>
              </a:tr>
              <a:tr h="611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CPU </a:t>
                      </a:r>
                      <a:r>
                        <a:rPr lang="ko-KR" altLang="en-US" sz="3600" dirty="0"/>
                        <a:t>최적화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O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1718084"/>
                  </a:ext>
                </a:extLst>
              </a:tr>
              <a:tr h="6119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IO </a:t>
                      </a:r>
                      <a:r>
                        <a:rPr lang="ko-KR" altLang="en-US" sz="3600" dirty="0"/>
                        <a:t>최적화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44461"/>
                  </a:ext>
                </a:extLst>
              </a:tr>
              <a:tr h="6119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메모리 최적화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O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O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481036"/>
                  </a:ext>
                </a:extLst>
              </a:tr>
              <a:tr h="6119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서비스 최적화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O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9666149"/>
                  </a:ext>
                </a:extLst>
              </a:tr>
              <a:tr h="6119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보안 설정 강화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O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X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1858078"/>
                  </a:ext>
                </a:extLst>
              </a:tr>
              <a:tr h="6119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600" dirty="0"/>
                        <a:t>디스크 최적화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O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O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O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529281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EF0602E5-196F-7D8F-EF72-46C01DF5F31B}"/>
              </a:ext>
            </a:extLst>
          </p:cNvPr>
          <p:cNvSpPr txBox="1"/>
          <p:nvPr/>
        </p:nvSpPr>
        <p:spPr>
          <a:xfrm>
            <a:off x="1678858" y="8557261"/>
            <a:ext cx="7200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Stacer: </a:t>
            </a:r>
            <a:r>
              <a:rPr lang="ko-KR" altLang="en-US" dirty="0" err="1">
                <a:latin typeface="+mn-ea"/>
              </a:rPr>
              <a:t>시각화된</a:t>
            </a:r>
            <a:r>
              <a:rPr lang="ko-KR" altLang="en-US" dirty="0">
                <a:latin typeface="+mn-ea"/>
              </a:rPr>
              <a:t> 자원관리 강점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하지만 보안</a:t>
            </a:r>
            <a:r>
              <a:rPr lang="en-US" altLang="ko-KR" dirty="0">
                <a:latin typeface="+mn-ea"/>
              </a:rPr>
              <a:t>/IO </a:t>
            </a:r>
            <a:r>
              <a:rPr lang="ko-KR" altLang="en-US" dirty="0">
                <a:latin typeface="+mn-ea"/>
              </a:rPr>
              <a:t>영역 취약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+mn-ea"/>
              </a:rPr>
              <a:t>Timeshift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백업 기능 특화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실시간 최적화 없음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BleachBit: </a:t>
            </a:r>
            <a:r>
              <a:rPr lang="ko-KR" altLang="en-US" dirty="0">
                <a:latin typeface="+mn-ea"/>
              </a:rPr>
              <a:t>디스크 정리</a:t>
            </a:r>
            <a:r>
              <a:rPr lang="en-US" altLang="ko-KR" dirty="0">
                <a:latin typeface="+mn-ea"/>
              </a:rPr>
              <a:t>/</a:t>
            </a:r>
            <a:r>
              <a:rPr lang="ko-KR" altLang="en-US" dirty="0">
                <a:latin typeface="+mn-ea"/>
              </a:rPr>
              <a:t>캐시 삭제 중심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서비스 제어나 보안 불가</a:t>
            </a:r>
          </a:p>
        </p:txBody>
      </p:sp>
    </p:spTree>
    <p:extLst>
      <p:ext uri="{BB962C8B-B14F-4D97-AF65-F5344CB8AC3E}">
        <p14:creationId xmlns:p14="http://schemas.microsoft.com/office/powerpoint/2010/main" val="3362240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91AC8-6150-3912-101E-0B849531C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08C5781-0457-24F1-F0F7-31BF0A326AA8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BA99A2A0-CC2B-AE69-4B0C-7735E6181528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44AEB30-7294-60E6-0A4C-79E72A2AF980}"/>
              </a:ext>
            </a:extLst>
          </p:cNvPr>
          <p:cNvSpPr txBox="1"/>
          <p:nvPr/>
        </p:nvSpPr>
        <p:spPr>
          <a:xfrm>
            <a:off x="1837028" y="1926821"/>
            <a:ext cx="10507372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최적화를 위한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optimizer_settings.json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과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system_info.json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생성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603F24-D642-6715-B31F-0DBB61454525}"/>
              </a:ext>
            </a:extLst>
          </p:cNvPr>
          <p:cNvSpPr txBox="1"/>
          <p:nvPr/>
        </p:nvSpPr>
        <p:spPr>
          <a:xfrm>
            <a:off x="1508023" y="2857500"/>
            <a:ext cx="115148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/>
              <a:t>config_builder.py</a:t>
            </a:r>
          </a:p>
          <a:p>
            <a:pPr marL="971550" lvl="1" indent="-51435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</a:t>
            </a:r>
            <a:r>
              <a:rPr lang="ko-KR" altLang="en-US" sz="2800" dirty="0"/>
              <a:t>시스템 정보를 수집하고</a:t>
            </a:r>
            <a:r>
              <a:rPr lang="en-US" altLang="ko-KR" sz="2800" dirty="0"/>
              <a:t>, </a:t>
            </a:r>
            <a:r>
              <a:rPr lang="ko-KR" altLang="en-US" sz="2800" dirty="0"/>
              <a:t>최적화 및 복원 작업에 필요한 설정 파일을 생성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3BB58BCE-8C09-9364-1119-F4976768B02A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3BB58BCE-8C09-9364-1119-F4976768B02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F2B537E0-9E9B-AE71-C1C7-46F5645BA2CB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F2B537E0-9E9B-AE71-C1C7-46F5645BA2C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CAD6DAF4-178E-51D7-5A56-83EDC7D2DF00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CAD6DAF4-178E-51D7-5A56-83EDC7D2DF0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97220164-7C22-EA32-5433-C690DBFE4B7D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97220164-7C22-EA32-5433-C690DBFE4B7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F0C55D4E-A6CF-4FC2-B47F-638312DE006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18118" y="4829137"/>
            <a:ext cx="4966897" cy="465199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EA10A75-1E40-33D1-F370-562BB1F80D2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98191" y="5571401"/>
            <a:ext cx="5582429" cy="25135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791493-7201-73D0-9CA4-478124E6460C}"/>
              </a:ext>
            </a:extLst>
          </p:cNvPr>
          <p:cNvSpPr txBox="1"/>
          <p:nvPr/>
        </p:nvSpPr>
        <p:spPr>
          <a:xfrm>
            <a:off x="9068286" y="4242495"/>
            <a:ext cx="2266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최적화 설정</a:t>
            </a:r>
            <a:endParaRPr lang="en-US" altLang="ko-KR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FD378-84BE-58E3-7461-E70088765CFA}"/>
              </a:ext>
            </a:extLst>
          </p:cNvPr>
          <p:cNvSpPr txBox="1"/>
          <p:nvPr/>
        </p:nvSpPr>
        <p:spPr>
          <a:xfrm>
            <a:off x="2727305" y="5008953"/>
            <a:ext cx="312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시스템 정보 수집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2940934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D9923-1E6F-A9B4-5148-816821BEA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E34AF20-4FC1-C7C1-24D5-D0F7348FA72C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150972A6-C58B-99BE-26E4-4FF4B23D879C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323430D0-157D-023B-6C51-4E8316FF3CD8}"/>
              </a:ext>
            </a:extLst>
          </p:cNvPr>
          <p:cNvSpPr txBox="1"/>
          <p:nvPr/>
        </p:nvSpPr>
        <p:spPr>
          <a:xfrm>
            <a:off x="1837028" y="1926821"/>
            <a:ext cx="10507372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최적화를 위한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optimizer_settings.json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과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system_info.json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생성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ADF663-0F1A-6A57-4EE9-9381F2B1D326}"/>
              </a:ext>
            </a:extLst>
          </p:cNvPr>
          <p:cNvSpPr txBox="1"/>
          <p:nvPr/>
        </p:nvSpPr>
        <p:spPr>
          <a:xfrm>
            <a:off x="1508023" y="2857500"/>
            <a:ext cx="115148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/>
              <a:t>config_builder.py</a:t>
            </a:r>
          </a:p>
          <a:p>
            <a:pPr marL="971550" lvl="1" indent="-51435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</a:t>
            </a:r>
            <a:r>
              <a:rPr lang="ko-KR" altLang="en-US" sz="2800" dirty="0"/>
              <a:t>시스템 정보를 수집하고</a:t>
            </a:r>
            <a:r>
              <a:rPr lang="en-US" altLang="ko-KR" sz="2800" dirty="0"/>
              <a:t>, </a:t>
            </a:r>
            <a:r>
              <a:rPr lang="ko-KR" altLang="en-US" sz="2800" dirty="0"/>
              <a:t>최적화 및 복원 작업에 필요한 설정 파일을 생성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1C5BCEF1-0E2F-0AB7-C9D4-4AE941E83F39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1C5BCEF1-0E2F-0AB7-C9D4-4AE941E83F3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FB492F50-6E49-E0CB-4842-2137E17FCD39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FB492F50-6E49-E0CB-4842-2137E17FCD3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620D39B4-C526-A0D0-0CE8-5CCA34832B11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620D39B4-C526-A0D0-0CE8-5CCA34832B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4F3662E6-3E02-9E63-5049-8E256FAC8E8E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4F3662E6-3E02-9E63-5049-8E256FAC8E8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그림 13">
            <a:extLst>
              <a:ext uri="{FF2B5EF4-FFF2-40B4-BE49-F238E27FC236}">
                <a16:creationId xmlns:a16="http://schemas.microsoft.com/office/drawing/2014/main" id="{7E858248-CF20-EAB9-272E-95A1BFE41E3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99139" y="5591065"/>
            <a:ext cx="5582429" cy="246731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53D2DC2-2F85-52D8-DD26-2E9CFB30FFB8}"/>
              </a:ext>
            </a:extLst>
          </p:cNvPr>
          <p:cNvSpPr txBox="1"/>
          <p:nvPr/>
        </p:nvSpPr>
        <p:spPr>
          <a:xfrm>
            <a:off x="3200400" y="5019365"/>
            <a:ext cx="312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Json </a:t>
            </a:r>
            <a:r>
              <a:rPr lang="ko-KR" altLang="en-US" sz="2800" dirty="0"/>
              <a:t>파일 생성</a:t>
            </a:r>
            <a:endParaRPr lang="en-US" altLang="ko-KR" sz="28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A506453-1188-44D2-61CA-FA3D9E1C0B0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610600" y="5250437"/>
            <a:ext cx="4931966" cy="403911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AE6DA6-C7F0-C7FC-72E3-4E90EBA84F95}"/>
              </a:ext>
            </a:extLst>
          </p:cNvPr>
          <p:cNvSpPr txBox="1"/>
          <p:nvPr/>
        </p:nvSpPr>
        <p:spPr>
          <a:xfrm>
            <a:off x="8975824" y="4655170"/>
            <a:ext cx="42015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Gui</a:t>
            </a:r>
            <a:r>
              <a:rPr lang="ko-KR" altLang="en-US" sz="2800" dirty="0"/>
              <a:t>로 </a:t>
            </a:r>
            <a:r>
              <a:rPr lang="en-US" altLang="ko-KR" sz="2800" dirty="0" err="1"/>
              <a:t>json</a:t>
            </a:r>
            <a:r>
              <a:rPr lang="ko-KR" altLang="en-US" sz="2800" dirty="0"/>
              <a:t>파일 조작 가능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731573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42295E-EB3D-07B9-86AA-8B2A45F3B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54E5345-CD8D-88F7-B159-49D9DBEFA1B7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8E1D7E18-6F68-89D9-E863-140F95CF98DC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7F5575AB-6AB0-BCAA-F6C9-DFCDFDE6DB34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  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E6262D5-3F21-EE30-BACC-F691BAE6A54E}"/>
              </a:ext>
            </a:extLst>
          </p:cNvPr>
          <p:cNvSpPr txBox="1"/>
          <p:nvPr/>
        </p:nvSpPr>
        <p:spPr>
          <a:xfrm>
            <a:off x="1508023" y="2857500"/>
            <a:ext cx="115148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/>
              <a:t>CPU </a:t>
            </a:r>
            <a:r>
              <a:rPr lang="ko-KR" altLang="en-US" sz="2800" dirty="0"/>
              <a:t>최적화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optimize_cpu</a:t>
            </a:r>
            <a:r>
              <a:rPr lang="en-US" altLang="ko-KR" sz="28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CPU</a:t>
            </a:r>
            <a:r>
              <a:rPr lang="ko-KR" altLang="en-US" sz="2800" dirty="0"/>
              <a:t>의 성능 </a:t>
            </a:r>
            <a:r>
              <a:rPr lang="en-US" altLang="ko-KR" sz="2800" dirty="0"/>
              <a:t>governor</a:t>
            </a:r>
            <a:r>
              <a:rPr lang="ko-KR" altLang="en-US" sz="2800" dirty="0"/>
              <a:t>를 </a:t>
            </a:r>
            <a:r>
              <a:rPr lang="en-US" altLang="ko-KR" sz="2800" dirty="0"/>
              <a:t>performance</a:t>
            </a:r>
            <a:r>
              <a:rPr lang="ko-KR" altLang="en-US" sz="2800" dirty="0"/>
              <a:t>로 고정하여 처리 지연을 줄이고</a:t>
            </a:r>
            <a:r>
              <a:rPr lang="en-US" altLang="ko-KR" sz="2800" dirty="0"/>
              <a:t>, </a:t>
            </a:r>
            <a:r>
              <a:rPr lang="ko-KR" altLang="en-US" sz="2800" dirty="0"/>
              <a:t>주요 프로세스 우선순위를 높여 성능 향상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3E1A87AF-2E85-FBA0-E9B0-F7A2F392B33D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3E1A87AF-2E85-FBA0-E9B0-F7A2F392B3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62ADD3CF-A849-C8C7-824E-670290D8B0E8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62ADD3CF-A849-C8C7-824E-670290D8B0E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4CEA1224-8027-43C1-BF0A-C8051289B150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4CEA1224-8027-43C1-BF0A-C8051289B1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7A85DF0E-FCC7-EF48-4FD2-E1BFA3B3CC32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7A85DF0E-FCC7-EF48-4FD2-E1BFA3B3CC3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A97C7C60-40B4-3B58-FD4E-A37CEB2BF04D}"/>
              </a:ext>
            </a:extLst>
          </p:cNvPr>
          <p:cNvSpPr txBox="1"/>
          <p:nvPr/>
        </p:nvSpPr>
        <p:spPr>
          <a:xfrm>
            <a:off x="2209800" y="4523533"/>
            <a:ext cx="678180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if</a:t>
            </a:r>
            <a:r>
              <a:rPr lang="ko-KR" altLang="en-US" dirty="0"/>
              <a:t> </a:t>
            </a:r>
            <a:r>
              <a:rPr lang="ko-KR" altLang="en-US" dirty="0" err="1"/>
              <a:t>cpu_config.get</a:t>
            </a:r>
            <a:r>
              <a:rPr lang="ko-KR" altLang="en-US" dirty="0"/>
              <a:t>("</a:t>
            </a:r>
            <a:r>
              <a:rPr lang="ko-KR" altLang="en-US" dirty="0" err="1"/>
              <a:t>governor</a:t>
            </a:r>
            <a:r>
              <a:rPr lang="ko-KR" altLang="en-US" dirty="0"/>
              <a:t>"):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governor</a:t>
            </a:r>
            <a:r>
              <a:rPr lang="ko-KR" altLang="en-US" dirty="0"/>
              <a:t> = </a:t>
            </a:r>
            <a:r>
              <a:rPr lang="ko-KR" altLang="en-US" dirty="0" err="1"/>
              <a:t>cpu_config</a:t>
            </a:r>
            <a:r>
              <a:rPr lang="ko-KR" altLang="en-US" dirty="0"/>
              <a:t>["</a:t>
            </a:r>
            <a:r>
              <a:rPr lang="ko-KR" altLang="en-US" dirty="0" err="1"/>
              <a:t>governor</a:t>
            </a:r>
            <a:r>
              <a:rPr lang="ko-KR" altLang="en-US" dirty="0"/>
              <a:t>"]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f"cpupower</a:t>
            </a:r>
            <a:r>
              <a:rPr lang="ko-KR" altLang="en-US" dirty="0"/>
              <a:t> </a:t>
            </a:r>
            <a:r>
              <a:rPr lang="ko-KR" altLang="en-US" dirty="0" err="1"/>
              <a:t>frequency-set</a:t>
            </a:r>
            <a:r>
              <a:rPr lang="ko-KR" altLang="en-US" dirty="0"/>
              <a:t> -</a:t>
            </a:r>
            <a:r>
              <a:rPr lang="ko-KR" altLang="en-US" dirty="0" err="1"/>
              <a:t>g</a:t>
            </a:r>
            <a:r>
              <a:rPr lang="ko-KR" altLang="en-US" dirty="0"/>
              <a:t> {</a:t>
            </a:r>
            <a:r>
              <a:rPr lang="ko-KR" altLang="en-US" dirty="0" err="1"/>
              <a:t>governor</a:t>
            </a:r>
            <a:r>
              <a:rPr lang="ko-KR" altLang="en-US" dirty="0"/>
              <a:t>}")</a:t>
            </a:r>
          </a:p>
          <a:p>
            <a:endParaRPr lang="en-US" altLang="ko-KR" dirty="0"/>
          </a:p>
          <a:p>
            <a:r>
              <a:rPr lang="ko-KR" altLang="en-US" dirty="0" err="1"/>
              <a:t>for</a:t>
            </a:r>
            <a:r>
              <a:rPr lang="ko-KR" altLang="en-US" dirty="0"/>
              <a:t> </a:t>
            </a:r>
            <a:r>
              <a:rPr lang="ko-KR" altLang="en-US" dirty="0" err="1"/>
              <a:t>proc</a:t>
            </a:r>
            <a:r>
              <a:rPr lang="ko-KR" altLang="en-US" dirty="0"/>
              <a:t>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cpu_config.get</a:t>
            </a:r>
            <a:r>
              <a:rPr lang="ko-KR" altLang="en-US" dirty="0"/>
              <a:t>("</a:t>
            </a:r>
            <a:r>
              <a:rPr lang="ko-KR" altLang="en-US" dirty="0" err="1"/>
              <a:t>priority_processes</a:t>
            </a:r>
            <a:r>
              <a:rPr lang="ko-KR" altLang="en-US" dirty="0"/>
              <a:t>", []):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f"renice</a:t>
            </a:r>
            <a:r>
              <a:rPr lang="ko-KR" altLang="en-US" dirty="0"/>
              <a:t> -</a:t>
            </a:r>
            <a:r>
              <a:rPr lang="ko-KR" altLang="en-US" dirty="0" err="1"/>
              <a:t>n</a:t>
            </a:r>
            <a:r>
              <a:rPr lang="ko-KR" altLang="en-US" dirty="0"/>
              <a:t> -5 -</a:t>
            </a:r>
            <a:r>
              <a:rPr lang="ko-KR" altLang="en-US" dirty="0" err="1"/>
              <a:t>p</a:t>
            </a:r>
            <a:r>
              <a:rPr lang="ko-KR" altLang="en-US" dirty="0"/>
              <a:t> $(</a:t>
            </a:r>
            <a:r>
              <a:rPr lang="ko-KR" altLang="en-US" dirty="0" err="1"/>
              <a:t>pgrep</a:t>
            </a:r>
            <a:r>
              <a:rPr lang="ko-KR" altLang="en-US" dirty="0"/>
              <a:t> {</a:t>
            </a:r>
            <a:r>
              <a:rPr lang="ko-KR" altLang="en-US" dirty="0" err="1"/>
              <a:t>proc</a:t>
            </a:r>
            <a:r>
              <a:rPr lang="ko-KR" altLang="en-US" dirty="0"/>
              <a:t>} | </a:t>
            </a:r>
            <a:r>
              <a:rPr lang="ko-KR" altLang="en-US" dirty="0" err="1"/>
              <a:t>head</a:t>
            </a:r>
            <a:r>
              <a:rPr lang="ko-KR" altLang="en-US" dirty="0"/>
              <a:t> -</a:t>
            </a:r>
            <a:r>
              <a:rPr lang="ko-KR" altLang="en-US" dirty="0" err="1"/>
              <a:t>n</a:t>
            </a:r>
            <a:r>
              <a:rPr lang="ko-KR" altLang="en-US" dirty="0"/>
              <a:t> 1)")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089A9736-A972-BD29-0942-9668986C012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25000" y="4523533"/>
            <a:ext cx="4048690" cy="8859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1CCC74-3049-9BCA-B74C-D5690E24C9C0}"/>
              </a:ext>
            </a:extLst>
          </p:cNvPr>
          <p:cNvSpPr txBox="1"/>
          <p:nvPr/>
        </p:nvSpPr>
        <p:spPr>
          <a:xfrm>
            <a:off x="2209800" y="7021250"/>
            <a:ext cx="108131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enable_scheduler_tuning</a:t>
            </a:r>
            <a:r>
              <a:rPr lang="en-US" altLang="ko-KR" dirty="0"/>
              <a:t>: True→ CPU </a:t>
            </a:r>
            <a:r>
              <a:rPr lang="ko-KR" altLang="en-US" dirty="0"/>
              <a:t>스케줄러 튜닝은 핵심 연산 프로세스에 더 많은 시간 할당을 유도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governor: "performance"→ CPU</a:t>
            </a:r>
            <a:r>
              <a:rPr lang="ko-KR" altLang="en-US" dirty="0"/>
              <a:t>를 최대 성능으로 고정시켜 지연을 줄임</a:t>
            </a:r>
            <a:r>
              <a:rPr lang="en-US" altLang="ko-KR" dirty="0"/>
              <a:t>. </a:t>
            </a:r>
          </a:p>
          <a:p>
            <a:r>
              <a:rPr lang="en-US" altLang="ko-KR" dirty="0" err="1"/>
              <a:t>priority_processes</a:t>
            </a:r>
            <a:r>
              <a:rPr lang="en-US" altLang="ko-KR" dirty="0"/>
              <a:t>: ["python3", "nginx"]→ </a:t>
            </a:r>
            <a:r>
              <a:rPr lang="ko-KR" altLang="en-US" dirty="0"/>
              <a:t>핵심 서비스에 </a:t>
            </a:r>
            <a:r>
              <a:rPr lang="en-US" altLang="ko-KR" dirty="0"/>
              <a:t>nice </a:t>
            </a:r>
            <a:r>
              <a:rPr lang="ko-KR" altLang="en-US" dirty="0"/>
              <a:t>값 조절로 우선순위 부여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4146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00717C-C5B3-54BB-18C9-E7703DE8C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69ABB61-0003-DCFD-1B46-FECC5C96FC04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F5A50A34-3EE0-CB7C-DB14-FE8F654BD485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CC078F22-1D07-7089-850D-A4E16569B766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 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–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cpu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설정의 근거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(scheduler)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DE80FD4-C2D4-BCC7-421E-09F1E369F0AE}"/>
              </a:ext>
            </a:extLst>
          </p:cNvPr>
          <p:cNvSpPr txBox="1"/>
          <p:nvPr/>
        </p:nvSpPr>
        <p:spPr>
          <a:xfrm>
            <a:off x="1508023" y="2857500"/>
            <a:ext cx="115148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/>
              <a:t>CPU </a:t>
            </a:r>
            <a:r>
              <a:rPr lang="ko-KR" altLang="en-US" sz="2800" dirty="0"/>
              <a:t>최적화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optimize_cpu</a:t>
            </a:r>
            <a:r>
              <a:rPr lang="en-US" altLang="ko-KR" sz="28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CPU</a:t>
            </a:r>
            <a:r>
              <a:rPr lang="ko-KR" altLang="en-US" sz="2800" dirty="0"/>
              <a:t>의 성능 </a:t>
            </a:r>
            <a:r>
              <a:rPr lang="en-US" altLang="ko-KR" sz="2800" dirty="0"/>
              <a:t>governor</a:t>
            </a:r>
            <a:r>
              <a:rPr lang="ko-KR" altLang="en-US" sz="2800" dirty="0"/>
              <a:t>를 </a:t>
            </a:r>
            <a:r>
              <a:rPr lang="en-US" altLang="ko-KR" sz="2800" dirty="0"/>
              <a:t>performance</a:t>
            </a:r>
            <a:r>
              <a:rPr lang="ko-KR" altLang="en-US" sz="2800" dirty="0"/>
              <a:t>로 고정하여 처리 지연을 줄이고</a:t>
            </a:r>
            <a:r>
              <a:rPr lang="en-US" altLang="ko-KR" sz="2800" dirty="0"/>
              <a:t>, </a:t>
            </a:r>
            <a:r>
              <a:rPr lang="ko-KR" altLang="en-US" sz="2800" dirty="0"/>
              <a:t>주요 프로세스 우선순위를 높여 성능 향상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33F4BB37-7906-BD96-BBAC-B9187FC540C6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3E1A87AF-2E85-FBA0-E9B0-F7A2F392B3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49890FC3-57AA-58B9-CFD6-E180B663C753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62ADD3CF-A849-C8C7-824E-670290D8B0E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5BB8E9D1-2572-097D-108A-500C8F298AE3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4CEA1224-8027-43C1-BF0A-C8051289B1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F0A2C18D-D262-6807-D174-4C555B9857F1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7A85DF0E-FCC7-EF48-4FD2-E1BFA3B3CC3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49425D43-6F04-4692-4425-42E83D153C43}"/>
              </a:ext>
            </a:extLst>
          </p:cNvPr>
          <p:cNvSpPr txBox="1"/>
          <p:nvPr/>
        </p:nvSpPr>
        <p:spPr>
          <a:xfrm>
            <a:off x="2209800" y="4523533"/>
            <a:ext cx="6781800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dirty="0" err="1"/>
              <a:t>if</a:t>
            </a:r>
            <a:r>
              <a:rPr lang="ko-KR" altLang="en-US" dirty="0"/>
              <a:t> </a:t>
            </a:r>
            <a:r>
              <a:rPr lang="ko-KR" altLang="en-US" dirty="0" err="1"/>
              <a:t>cpu_config.get</a:t>
            </a:r>
            <a:r>
              <a:rPr lang="ko-KR" altLang="en-US" dirty="0"/>
              <a:t>("</a:t>
            </a:r>
            <a:r>
              <a:rPr lang="ko-KR" altLang="en-US" dirty="0" err="1"/>
              <a:t>governor</a:t>
            </a:r>
            <a:r>
              <a:rPr lang="ko-KR" altLang="en-US" dirty="0"/>
              <a:t>"):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governor</a:t>
            </a:r>
            <a:r>
              <a:rPr lang="ko-KR" altLang="en-US" dirty="0"/>
              <a:t> = </a:t>
            </a:r>
            <a:r>
              <a:rPr lang="ko-KR" altLang="en-US" dirty="0" err="1"/>
              <a:t>cpu_config</a:t>
            </a:r>
            <a:r>
              <a:rPr lang="ko-KR" altLang="en-US" dirty="0"/>
              <a:t>["</a:t>
            </a:r>
            <a:r>
              <a:rPr lang="ko-KR" altLang="en-US" dirty="0" err="1"/>
              <a:t>governor</a:t>
            </a:r>
            <a:r>
              <a:rPr lang="ko-KR" altLang="en-US" dirty="0"/>
              <a:t>"]</a:t>
            </a:r>
            <a:endParaRPr lang="en-US" altLang="ko-KR" dirty="0"/>
          </a:p>
          <a:p>
            <a:r>
              <a:rPr lang="en-US" altLang="ko-KR" dirty="0"/>
              <a:t>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f"cpupower</a:t>
            </a:r>
            <a:r>
              <a:rPr lang="ko-KR" altLang="en-US" dirty="0"/>
              <a:t> </a:t>
            </a:r>
            <a:r>
              <a:rPr lang="ko-KR" altLang="en-US" dirty="0" err="1"/>
              <a:t>frequency-set</a:t>
            </a:r>
            <a:r>
              <a:rPr lang="ko-KR" altLang="en-US" dirty="0"/>
              <a:t> -</a:t>
            </a:r>
            <a:r>
              <a:rPr lang="ko-KR" altLang="en-US" dirty="0" err="1"/>
              <a:t>g</a:t>
            </a:r>
            <a:r>
              <a:rPr lang="ko-KR" altLang="en-US" dirty="0"/>
              <a:t> {</a:t>
            </a:r>
            <a:r>
              <a:rPr lang="ko-KR" altLang="en-US" dirty="0" err="1"/>
              <a:t>governor</a:t>
            </a:r>
            <a:r>
              <a:rPr lang="ko-KR" altLang="en-US" dirty="0"/>
              <a:t>}")</a:t>
            </a:r>
          </a:p>
          <a:p>
            <a:endParaRPr lang="en-US" altLang="ko-KR" dirty="0"/>
          </a:p>
          <a:p>
            <a:r>
              <a:rPr lang="ko-KR" altLang="en-US" dirty="0" err="1"/>
              <a:t>for</a:t>
            </a:r>
            <a:r>
              <a:rPr lang="ko-KR" altLang="en-US" dirty="0"/>
              <a:t> </a:t>
            </a:r>
            <a:r>
              <a:rPr lang="ko-KR" altLang="en-US" dirty="0" err="1"/>
              <a:t>proc</a:t>
            </a:r>
            <a:r>
              <a:rPr lang="ko-KR" altLang="en-US" dirty="0"/>
              <a:t>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cpu_config.get</a:t>
            </a:r>
            <a:r>
              <a:rPr lang="ko-KR" altLang="en-US" dirty="0"/>
              <a:t>("</a:t>
            </a:r>
            <a:r>
              <a:rPr lang="ko-KR" altLang="en-US" dirty="0" err="1"/>
              <a:t>priority_processes</a:t>
            </a:r>
            <a:r>
              <a:rPr lang="ko-KR" altLang="en-US" dirty="0"/>
              <a:t>", []):</a:t>
            </a:r>
          </a:p>
          <a:p>
            <a:r>
              <a:rPr lang="ko-KR" altLang="en-US" dirty="0"/>
              <a:t>    </a:t>
            </a:r>
            <a:r>
              <a:rPr lang="ko-KR" altLang="en-US" dirty="0" err="1"/>
              <a:t>run_command</a:t>
            </a:r>
            <a:r>
              <a:rPr lang="ko-KR" altLang="en-US" dirty="0"/>
              <a:t>(</a:t>
            </a:r>
            <a:r>
              <a:rPr lang="ko-KR" altLang="en-US" dirty="0" err="1"/>
              <a:t>f"renice</a:t>
            </a:r>
            <a:r>
              <a:rPr lang="ko-KR" altLang="en-US" dirty="0"/>
              <a:t> -</a:t>
            </a:r>
            <a:r>
              <a:rPr lang="ko-KR" altLang="en-US" dirty="0" err="1"/>
              <a:t>n</a:t>
            </a:r>
            <a:r>
              <a:rPr lang="ko-KR" altLang="en-US" dirty="0"/>
              <a:t> -5 -</a:t>
            </a:r>
            <a:r>
              <a:rPr lang="ko-KR" altLang="en-US" dirty="0" err="1"/>
              <a:t>p</a:t>
            </a:r>
            <a:r>
              <a:rPr lang="ko-KR" altLang="en-US" dirty="0"/>
              <a:t> $(</a:t>
            </a:r>
            <a:r>
              <a:rPr lang="ko-KR" altLang="en-US" dirty="0" err="1"/>
              <a:t>pgrep</a:t>
            </a:r>
            <a:r>
              <a:rPr lang="ko-KR" altLang="en-US" dirty="0"/>
              <a:t> {</a:t>
            </a:r>
            <a:r>
              <a:rPr lang="ko-KR" altLang="en-US" dirty="0" err="1"/>
              <a:t>proc</a:t>
            </a:r>
            <a:r>
              <a:rPr lang="ko-KR" altLang="en-US" dirty="0"/>
              <a:t>} | </a:t>
            </a:r>
            <a:r>
              <a:rPr lang="ko-KR" altLang="en-US" dirty="0" err="1"/>
              <a:t>head</a:t>
            </a:r>
            <a:r>
              <a:rPr lang="ko-KR" altLang="en-US" dirty="0"/>
              <a:t> -</a:t>
            </a:r>
            <a:r>
              <a:rPr lang="ko-KR" altLang="en-US" dirty="0" err="1"/>
              <a:t>n</a:t>
            </a:r>
            <a:r>
              <a:rPr lang="ko-KR" altLang="en-US" dirty="0"/>
              <a:t> 1)")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6D2759EE-AC3D-2055-9B26-44466919430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25000" y="4523533"/>
            <a:ext cx="4048690" cy="8859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BBD7E1-CD5E-0F09-AA24-663E93293580}"/>
              </a:ext>
            </a:extLst>
          </p:cNvPr>
          <p:cNvSpPr txBox="1"/>
          <p:nvPr/>
        </p:nvSpPr>
        <p:spPr>
          <a:xfrm>
            <a:off x="2209800" y="6558897"/>
            <a:ext cx="907973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CFS(Completely Fair Scheduler) : </a:t>
            </a:r>
            <a:r>
              <a:rPr lang="ko-KR" altLang="en-US" dirty="0"/>
              <a:t>완전 공정 스케줄러</a:t>
            </a:r>
            <a:r>
              <a:rPr lang="en-US" altLang="ko-KR" dirty="0"/>
              <a:t>, </a:t>
            </a:r>
            <a:r>
              <a:rPr lang="ko-KR" altLang="en-US" dirty="0"/>
              <a:t>리눅스 커널의 기본 스케줄러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CPU </a:t>
            </a:r>
            <a:r>
              <a:rPr lang="ko-KR" altLang="en-US" dirty="0"/>
              <a:t>스케줄링 시 </a:t>
            </a:r>
            <a:r>
              <a:rPr lang="en-US" altLang="ko-KR" dirty="0"/>
              <a:t>CFS(Completely Fair Scheduler)</a:t>
            </a:r>
            <a:r>
              <a:rPr lang="ko-KR" altLang="en-US" dirty="0"/>
              <a:t>를 사용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스케줄링 파라미터를 조정하면 지연시간 최소화 또는 처리량 향상 같은 장점이 존재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현재 코드에는 </a:t>
            </a:r>
            <a:r>
              <a:rPr lang="en-US" altLang="ko-KR" dirty="0"/>
              <a:t>CPU </a:t>
            </a:r>
            <a:r>
              <a:rPr lang="ko-KR" altLang="en-US" dirty="0"/>
              <a:t>스케줄링 관련 설정을 조정하지 않음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조정 시 장점</a:t>
            </a:r>
            <a:endParaRPr lang="en-US" altLang="ko-KR" dirty="0"/>
          </a:p>
          <a:p>
            <a:r>
              <a:rPr lang="en-US" altLang="ko-KR" dirty="0"/>
              <a:t>	1. </a:t>
            </a:r>
            <a:r>
              <a:rPr lang="ko-KR" altLang="en-US" dirty="0" err="1"/>
              <a:t>응답성</a:t>
            </a:r>
            <a:r>
              <a:rPr lang="ko-KR" altLang="en-US" dirty="0"/>
              <a:t> 향상 </a:t>
            </a:r>
            <a:r>
              <a:rPr lang="en-US" altLang="ko-KR" dirty="0"/>
              <a:t>: </a:t>
            </a:r>
            <a:r>
              <a:rPr lang="ko-KR" altLang="en-US" dirty="0"/>
              <a:t>작업 간 </a:t>
            </a:r>
            <a:r>
              <a:rPr lang="ko-KR" altLang="en-US" dirty="0" err="1"/>
              <a:t>스위칭을</a:t>
            </a:r>
            <a:r>
              <a:rPr lang="ko-KR" altLang="en-US" dirty="0"/>
              <a:t> 빠르게 하여 </a:t>
            </a:r>
            <a:r>
              <a:rPr lang="en-US" altLang="ko-KR" dirty="0"/>
              <a:t>GUI/</a:t>
            </a:r>
            <a:r>
              <a:rPr lang="ko-KR" altLang="en-US" dirty="0"/>
              <a:t>실시간 처리에 유리</a:t>
            </a:r>
            <a:endParaRPr lang="en-US" altLang="ko-KR" dirty="0"/>
          </a:p>
          <a:p>
            <a:r>
              <a:rPr lang="en-US" altLang="ko-KR" dirty="0"/>
              <a:t>	2. </a:t>
            </a:r>
            <a:r>
              <a:rPr lang="ko-KR" altLang="en-US" dirty="0"/>
              <a:t>처리량 향상 </a:t>
            </a:r>
            <a:r>
              <a:rPr lang="en-US" altLang="ko-KR" dirty="0"/>
              <a:t>: CPU </a:t>
            </a:r>
            <a:r>
              <a:rPr lang="ko-KR" altLang="en-US" dirty="0"/>
              <a:t>점유 시간을 늘려서 연산 집중형 앱 성능 향상</a:t>
            </a:r>
            <a:endParaRPr lang="en-US" altLang="ko-KR" dirty="0"/>
          </a:p>
          <a:p>
            <a:r>
              <a:rPr lang="en-US" altLang="ko-KR" dirty="0"/>
              <a:t>	3. </a:t>
            </a:r>
            <a:r>
              <a:rPr lang="ko-KR" altLang="en-US" dirty="0"/>
              <a:t>시스템 맞춤 최적화 </a:t>
            </a:r>
            <a:r>
              <a:rPr lang="en-US" altLang="ko-KR" dirty="0"/>
              <a:t>: </a:t>
            </a:r>
            <a:r>
              <a:rPr lang="ko-KR" altLang="en-US" dirty="0"/>
              <a:t>워크로드에 따라 스케줄링 정책을 맞춤 설정</a:t>
            </a:r>
          </a:p>
        </p:txBody>
      </p:sp>
    </p:spTree>
    <p:extLst>
      <p:ext uri="{BB962C8B-B14F-4D97-AF65-F5344CB8AC3E}">
        <p14:creationId xmlns:p14="http://schemas.microsoft.com/office/powerpoint/2010/main" val="1400208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7A8BF-D259-1E58-AF5E-E6D20FE78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6C51DC3-26AA-4AF8-A116-406F72A08E2F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856C4E28-4244-F92B-6BE9-A96BFD2F6C15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4A531CAB-5614-1DED-1963-EFD85ED11E8F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 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–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cpu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설정의 근거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(scheduler)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707A2C8-81D8-0D1F-1FF9-A3B715BC4DB1}"/>
              </a:ext>
            </a:extLst>
          </p:cNvPr>
          <p:cNvSpPr txBox="1"/>
          <p:nvPr/>
        </p:nvSpPr>
        <p:spPr>
          <a:xfrm>
            <a:off x="1508023" y="2857500"/>
            <a:ext cx="115148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/>
              <a:t>CPU </a:t>
            </a:r>
            <a:r>
              <a:rPr lang="ko-KR" altLang="en-US" sz="2800" dirty="0"/>
              <a:t>최적화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optimize_cpu</a:t>
            </a:r>
            <a:r>
              <a:rPr lang="en-US" altLang="ko-KR" sz="28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CPU</a:t>
            </a:r>
            <a:r>
              <a:rPr lang="ko-KR" altLang="en-US" sz="2800" dirty="0"/>
              <a:t>의 성능 </a:t>
            </a:r>
            <a:r>
              <a:rPr lang="en-US" altLang="ko-KR" sz="2800" dirty="0"/>
              <a:t>governor</a:t>
            </a:r>
            <a:r>
              <a:rPr lang="ko-KR" altLang="en-US" sz="2800" dirty="0"/>
              <a:t>를 </a:t>
            </a:r>
            <a:r>
              <a:rPr lang="en-US" altLang="ko-KR" sz="2800" dirty="0"/>
              <a:t>performance</a:t>
            </a:r>
            <a:r>
              <a:rPr lang="ko-KR" altLang="en-US" sz="2800" dirty="0"/>
              <a:t>로 고정하여 처리 지연을 줄이고</a:t>
            </a:r>
            <a:r>
              <a:rPr lang="en-US" altLang="ko-KR" sz="2800" dirty="0"/>
              <a:t>, </a:t>
            </a:r>
            <a:r>
              <a:rPr lang="ko-KR" altLang="en-US" sz="2800" dirty="0"/>
              <a:t>주요 프로세스 우선순위를 높여 성능 향상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859EF58A-1861-6D80-74B2-69B0A9A9EAFF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3E1A87AF-2E85-FBA0-E9B0-F7A2F392B3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3F9F6C2F-AA42-D2B5-DD99-5EC6E0583D73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62ADD3CF-A849-C8C7-824E-670290D8B0E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6201027B-B98A-E47C-DCA8-E5CFD01293ED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4CEA1224-8027-43C1-BF0A-C8051289B1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0DD947E2-71D5-2D13-E042-CA38BFB5618C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7A85DF0E-FCC7-EF48-4FD2-E1BFA3B3CC3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CDFE21F-F736-A6CA-FAC6-B8780D872A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291366"/>
              </p:ext>
            </p:extLst>
          </p:nvPr>
        </p:nvGraphicFramePr>
        <p:xfrm>
          <a:off x="1508023" y="4556716"/>
          <a:ext cx="13188858" cy="2827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8143">
                  <a:extLst>
                    <a:ext uri="{9D8B030D-6E8A-4147-A177-3AD203B41FA5}">
                      <a16:colId xmlns:a16="http://schemas.microsoft.com/office/drawing/2014/main" val="959722681"/>
                    </a:ext>
                  </a:extLst>
                </a:gridCol>
                <a:gridCol w="2198143">
                  <a:extLst>
                    <a:ext uri="{9D8B030D-6E8A-4147-A177-3AD203B41FA5}">
                      <a16:colId xmlns:a16="http://schemas.microsoft.com/office/drawing/2014/main" val="621501195"/>
                    </a:ext>
                  </a:extLst>
                </a:gridCol>
                <a:gridCol w="2198143">
                  <a:extLst>
                    <a:ext uri="{9D8B030D-6E8A-4147-A177-3AD203B41FA5}">
                      <a16:colId xmlns:a16="http://schemas.microsoft.com/office/drawing/2014/main" val="554650237"/>
                    </a:ext>
                  </a:extLst>
                </a:gridCol>
                <a:gridCol w="2198143">
                  <a:extLst>
                    <a:ext uri="{9D8B030D-6E8A-4147-A177-3AD203B41FA5}">
                      <a16:colId xmlns:a16="http://schemas.microsoft.com/office/drawing/2014/main" val="3174822839"/>
                    </a:ext>
                  </a:extLst>
                </a:gridCol>
                <a:gridCol w="2198143">
                  <a:extLst>
                    <a:ext uri="{9D8B030D-6E8A-4147-A177-3AD203B41FA5}">
                      <a16:colId xmlns:a16="http://schemas.microsoft.com/office/drawing/2014/main" val="3327687634"/>
                    </a:ext>
                  </a:extLst>
                </a:gridCol>
                <a:gridCol w="2198143">
                  <a:extLst>
                    <a:ext uri="{9D8B030D-6E8A-4147-A177-3AD203B41FA5}">
                      <a16:colId xmlns:a16="http://schemas.microsoft.com/office/drawing/2014/main" val="3999868417"/>
                    </a:ext>
                  </a:extLst>
                </a:gridCol>
              </a:tblGrid>
              <a:tr h="8153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환경유형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/>
                        <a:t>목적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/>
                        <a:t>최적화 방향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sched_latency_ns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sched_min_granularity_ns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sched_wakeup_granularity_ns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543119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데스크탑</a:t>
                      </a:r>
                      <a:r>
                        <a:rPr lang="en-US" altLang="ko-KR" sz="2000" dirty="0"/>
                        <a:t>(GUI, </a:t>
                      </a:r>
                    </a:p>
                    <a:p>
                      <a:pPr algn="ctr" latinLnBrk="1"/>
                      <a:r>
                        <a:rPr lang="ko-KR" altLang="en-US" sz="2000" dirty="0"/>
                        <a:t>반응성 중요</a:t>
                      </a:r>
                      <a:r>
                        <a:rPr lang="en-US" altLang="ko-KR" sz="2000" dirty="0"/>
                        <a:t>)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마우스</a:t>
                      </a:r>
                      <a:r>
                        <a:rPr lang="en-US" altLang="ko-KR" sz="2000" dirty="0"/>
                        <a:t>/</a:t>
                      </a:r>
                      <a:r>
                        <a:rPr lang="ko-KR" altLang="en-US" sz="2000" dirty="0"/>
                        <a:t>키보드 </a:t>
                      </a:r>
                      <a:endParaRPr lang="en-US" altLang="ko-KR" sz="2000" dirty="0"/>
                    </a:p>
                    <a:p>
                      <a:pPr algn="ctr" latinLnBrk="1"/>
                      <a:r>
                        <a:rPr lang="ko-KR" altLang="en-US" sz="2000" dirty="0"/>
                        <a:t>반응성</a:t>
                      </a:r>
                      <a:r>
                        <a:rPr lang="en-US" altLang="ko-KR" sz="2000" dirty="0"/>
                        <a:t>, </a:t>
                      </a:r>
                      <a:r>
                        <a:rPr lang="ko-KR" altLang="en-US" sz="2000" dirty="0"/>
                        <a:t>앱 전환 속도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/>
                        <a:t>지연시간 최적화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6,000,000 ~ </a:t>
                      </a:r>
                    </a:p>
                    <a:p>
                      <a:pPr algn="ctr"/>
                      <a:r>
                        <a:rPr lang="en-US" sz="2000" dirty="0"/>
                        <a:t>12,000,000 ns </a:t>
                      </a:r>
                    </a:p>
                    <a:p>
                      <a:pPr algn="ctr"/>
                      <a:r>
                        <a:rPr lang="en-US" sz="2000" dirty="0"/>
                        <a:t>(6~12ms)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7,500 ~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20,000 ns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1,000,000 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233479"/>
                  </a:ext>
                </a:extLst>
              </a:tr>
              <a:tr h="6543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/>
                        <a:t>서버 </a:t>
                      </a:r>
                      <a:r>
                        <a:rPr lang="en-US" altLang="ko-KR" sz="2000"/>
                        <a:t>(Web, DB </a:t>
                      </a:r>
                      <a:r>
                        <a:rPr lang="ko-KR" altLang="en-US" sz="2000"/>
                        <a:t>등</a:t>
                      </a:r>
                      <a:r>
                        <a:rPr lang="en-US" altLang="ko-KR" sz="2000"/>
                        <a:t>)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최대 처리량</a:t>
                      </a:r>
                      <a:r>
                        <a:rPr lang="en-US" altLang="ko-KR" sz="2000" dirty="0"/>
                        <a:t>,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CPU </a:t>
                      </a:r>
                      <a:r>
                        <a:rPr lang="ko-KR" altLang="en-US" sz="2000" dirty="0"/>
                        <a:t>사용 효율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/>
                        <a:t>처리량 최적화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18,000,000 ~ </a:t>
                      </a:r>
                    </a:p>
                    <a:p>
                      <a:pPr algn="ctr"/>
                      <a:r>
                        <a:rPr lang="en-US" sz="2000" dirty="0"/>
                        <a:t>24,000,000 ns </a:t>
                      </a:r>
                    </a:p>
                    <a:p>
                      <a:pPr algn="ctr"/>
                      <a:r>
                        <a:rPr lang="en-US" sz="2000" dirty="0"/>
                        <a:t>(18~24ms)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30,000 ~ </a:t>
                      </a:r>
                    </a:p>
                    <a:p>
                      <a:pPr algn="ctr"/>
                      <a:r>
                        <a:rPr lang="en-US" altLang="ko-KR" sz="2000" dirty="0"/>
                        <a:t>50,000 ns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4,000,000 ns </a:t>
                      </a:r>
                    </a:p>
                    <a:p>
                      <a:pPr algn="ctr"/>
                      <a:r>
                        <a:rPr lang="ko-KR" altLang="en-US" sz="2000" dirty="0"/>
                        <a:t>이상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08121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CBDC17F-E9C1-B3AF-D721-C0FF579A0EF0}"/>
              </a:ext>
            </a:extLst>
          </p:cNvPr>
          <p:cNvSpPr txBox="1"/>
          <p:nvPr/>
        </p:nvSpPr>
        <p:spPr>
          <a:xfrm>
            <a:off x="1492783" y="7436849"/>
            <a:ext cx="9452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실시간 시스템의 경우 실시간 스케줄러</a:t>
            </a:r>
            <a:r>
              <a:rPr lang="en-US" altLang="ko-KR" dirty="0"/>
              <a:t>(Real-Time Scheduler)</a:t>
            </a:r>
            <a:r>
              <a:rPr lang="ko-KR" altLang="en-US" dirty="0"/>
              <a:t> 존재</a:t>
            </a:r>
          </a:p>
        </p:txBody>
      </p:sp>
    </p:spTree>
    <p:extLst>
      <p:ext uri="{BB962C8B-B14F-4D97-AF65-F5344CB8AC3E}">
        <p14:creationId xmlns:p14="http://schemas.microsoft.com/office/powerpoint/2010/main" val="207289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617880-8986-CBAB-5A78-DA5581F1A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E1A1206-14F8-A268-E397-3BCB9E6EC38B}"/>
              </a:ext>
            </a:extLst>
          </p:cNvPr>
          <p:cNvSpPr/>
          <p:nvPr/>
        </p:nvSpPr>
        <p:spPr>
          <a:xfrm>
            <a:off x="1051687" y="1926821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sz="2400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7C1D6450-AE24-7573-39EA-D203DE71E916}"/>
              </a:ext>
            </a:extLst>
          </p:cNvPr>
          <p:cNvSpPr txBox="1"/>
          <p:nvPr/>
        </p:nvSpPr>
        <p:spPr>
          <a:xfrm>
            <a:off x="1028700" y="971550"/>
            <a:ext cx="63627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6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주요 기능 설명</a:t>
            </a:r>
            <a:endParaRPr lang="en-US" sz="36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02A745A7-8D43-FDC9-680E-01852A313510}"/>
              </a:ext>
            </a:extLst>
          </p:cNvPr>
          <p:cNvSpPr txBox="1"/>
          <p:nvPr/>
        </p:nvSpPr>
        <p:spPr>
          <a:xfrm>
            <a:off x="1837028" y="1926821"/>
            <a:ext cx="8929051" cy="362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기능 설명 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– </a:t>
            </a:r>
            <a:r>
              <a:rPr lang="en-US" altLang="ko-KR" sz="28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cpu</a:t>
            </a:r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최적화 설정의 근거</a:t>
            </a:r>
            <a:r>
              <a:rPr lang="en-US" altLang="ko-KR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(governor)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9494A45-ED5D-9944-2ABF-F87D07625802}"/>
              </a:ext>
            </a:extLst>
          </p:cNvPr>
          <p:cNvSpPr txBox="1"/>
          <p:nvPr/>
        </p:nvSpPr>
        <p:spPr>
          <a:xfrm>
            <a:off x="1508023" y="2857500"/>
            <a:ext cx="115148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dirty="0"/>
              <a:t>CPU </a:t>
            </a:r>
            <a:r>
              <a:rPr lang="ko-KR" altLang="en-US" sz="2800" dirty="0"/>
              <a:t>최적화</a:t>
            </a:r>
            <a:r>
              <a:rPr lang="en-US" altLang="ko-KR" sz="2800" dirty="0"/>
              <a:t>(</a:t>
            </a:r>
            <a:r>
              <a:rPr lang="en-US" altLang="ko-KR" sz="2800" dirty="0" err="1"/>
              <a:t>optimize_cpu</a:t>
            </a:r>
            <a:r>
              <a:rPr lang="en-US" altLang="ko-KR" sz="2800" dirty="0"/>
              <a:t>)</a:t>
            </a:r>
          </a:p>
          <a:p>
            <a:pPr marL="914400" lvl="1" indent="-457200">
              <a:buFont typeface="Wingdings" panose="05000000000000000000" pitchFamily="2" charset="2"/>
              <a:buChar char="l"/>
            </a:pPr>
            <a:r>
              <a:rPr lang="ko-KR" altLang="en-US" sz="2800" dirty="0"/>
              <a:t>기능 </a:t>
            </a:r>
            <a:r>
              <a:rPr lang="en-US" altLang="ko-KR" sz="2800" dirty="0"/>
              <a:t>: CPU</a:t>
            </a:r>
            <a:r>
              <a:rPr lang="ko-KR" altLang="en-US" sz="2800" dirty="0"/>
              <a:t>의 성능 </a:t>
            </a:r>
            <a:r>
              <a:rPr lang="en-US" altLang="ko-KR" sz="2800" dirty="0"/>
              <a:t>governor</a:t>
            </a:r>
            <a:r>
              <a:rPr lang="ko-KR" altLang="en-US" sz="2800" dirty="0"/>
              <a:t>를 </a:t>
            </a:r>
            <a:r>
              <a:rPr lang="en-US" altLang="ko-KR" sz="2800" dirty="0"/>
              <a:t>performance</a:t>
            </a:r>
            <a:r>
              <a:rPr lang="ko-KR" altLang="en-US" sz="2800" dirty="0"/>
              <a:t>로 고정하여 처리 지연을 줄이고</a:t>
            </a:r>
            <a:r>
              <a:rPr lang="en-US" altLang="ko-KR" sz="2800" dirty="0"/>
              <a:t>, </a:t>
            </a:r>
            <a:r>
              <a:rPr lang="ko-KR" altLang="en-US" sz="2800" dirty="0"/>
              <a:t>주요 프로세스 우선순위를 높여 성능 향상</a:t>
            </a:r>
            <a:endParaRPr lang="en-US" altLang="ko-KR" sz="28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잉크 4">
                <a:extLst>
                  <a:ext uri="{FF2B5EF4-FFF2-40B4-BE49-F238E27FC236}">
                    <a16:creationId xmlns:a16="http://schemas.microsoft.com/office/drawing/2014/main" id="{80CA8015-3FF8-09E6-289E-5AEF7A1394ED}"/>
                  </a:ext>
                </a:extLst>
              </p14:cNvPr>
              <p14:cNvContentPartPr/>
              <p14:nvPr/>
            </p14:nvContentPartPr>
            <p14:xfrm>
              <a:off x="13022919" y="5515757"/>
              <a:ext cx="360" cy="360"/>
            </p14:xfrm>
          </p:contentPart>
        </mc:Choice>
        <mc:Fallback xmlns="">
          <p:pic>
            <p:nvPicPr>
              <p:cNvPr id="5" name="잉크 4">
                <a:extLst>
                  <a:ext uri="{FF2B5EF4-FFF2-40B4-BE49-F238E27FC236}">
                    <a16:creationId xmlns:a16="http://schemas.microsoft.com/office/drawing/2014/main" id="{3E1A87AF-2E85-FBA0-E9B0-F7A2F392B3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16799" y="550963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잉크 5">
                <a:extLst>
                  <a:ext uri="{FF2B5EF4-FFF2-40B4-BE49-F238E27FC236}">
                    <a16:creationId xmlns:a16="http://schemas.microsoft.com/office/drawing/2014/main" id="{2A230349-8196-CB52-0F04-89621C09F3B5}"/>
                  </a:ext>
                </a:extLst>
              </p14:cNvPr>
              <p14:cNvContentPartPr/>
              <p14:nvPr/>
            </p14:nvContentPartPr>
            <p14:xfrm>
              <a:off x="12093399" y="5250437"/>
              <a:ext cx="15120" cy="360"/>
            </p14:xfrm>
          </p:contentPart>
        </mc:Choice>
        <mc:Fallback xmlns="">
          <p:pic>
            <p:nvPicPr>
              <p:cNvPr id="6" name="잉크 5">
                <a:extLst>
                  <a:ext uri="{FF2B5EF4-FFF2-40B4-BE49-F238E27FC236}">
                    <a16:creationId xmlns:a16="http://schemas.microsoft.com/office/drawing/2014/main" id="{62ADD3CF-A849-C8C7-824E-670290D8B0E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087279" y="5244317"/>
                <a:ext cx="2736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B78BC267-134A-5AFA-B432-3D6C7107C158}"/>
                  </a:ext>
                </a:extLst>
              </p14:cNvPr>
              <p14:cNvContentPartPr/>
              <p14:nvPr/>
            </p14:nvContentPartPr>
            <p14:xfrm>
              <a:off x="11621439" y="5131997"/>
              <a:ext cx="360" cy="36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4CEA1224-8027-43C1-BF0A-C8051289B1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15319" y="512587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잉크 7">
                <a:extLst>
                  <a:ext uri="{FF2B5EF4-FFF2-40B4-BE49-F238E27FC236}">
                    <a16:creationId xmlns:a16="http://schemas.microsoft.com/office/drawing/2014/main" id="{91F020F5-9617-2E8C-0079-45881139D2C6}"/>
                  </a:ext>
                </a:extLst>
              </p14:cNvPr>
              <p14:cNvContentPartPr/>
              <p14:nvPr/>
            </p14:nvContentPartPr>
            <p14:xfrm>
              <a:off x="10766079" y="4556717"/>
              <a:ext cx="9720" cy="6480"/>
            </p14:xfrm>
          </p:contentPart>
        </mc:Choice>
        <mc:Fallback xmlns="">
          <p:pic>
            <p:nvPicPr>
              <p:cNvPr id="8" name="잉크 7">
                <a:extLst>
                  <a:ext uri="{FF2B5EF4-FFF2-40B4-BE49-F238E27FC236}">
                    <a16:creationId xmlns:a16="http://schemas.microsoft.com/office/drawing/2014/main" id="{7A85DF0E-FCC7-EF48-4FD2-E1BFA3B3CC3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759959" y="4550597"/>
                <a:ext cx="21960" cy="1872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그림 17">
            <a:extLst>
              <a:ext uri="{FF2B5EF4-FFF2-40B4-BE49-F238E27FC236}">
                <a16:creationId xmlns:a16="http://schemas.microsoft.com/office/drawing/2014/main" id="{DEBBD08C-A3E9-5B65-EC2F-38160F8FE34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22502" y="4355486"/>
            <a:ext cx="4048690" cy="88594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5AF6D1F-77CF-1E9D-6EFA-FEDF92BD2EF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62373" y="4381500"/>
            <a:ext cx="4934639" cy="54585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B0A3499-910F-BFCE-6E9E-4797255DA9A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022502" y="5510484"/>
            <a:ext cx="6125430" cy="8954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B5A9D5-63EB-1C4D-B6F2-A52910367A2A}"/>
              </a:ext>
            </a:extLst>
          </p:cNvPr>
          <p:cNvSpPr txBox="1"/>
          <p:nvPr/>
        </p:nvSpPr>
        <p:spPr>
          <a:xfrm>
            <a:off x="7022502" y="8992284"/>
            <a:ext cx="587598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출처 </a:t>
            </a:r>
            <a:r>
              <a:rPr lang="en-US" altLang="ko-KR" dirty="0"/>
              <a:t>: </a:t>
            </a:r>
            <a:r>
              <a:rPr lang="ko-KR" altLang="en-US" dirty="0"/>
              <a:t>https://www.kernel.org/doc/Documentation/cpu-freq/governors.txt</a:t>
            </a:r>
          </a:p>
        </p:txBody>
      </p:sp>
    </p:spTree>
    <p:extLst>
      <p:ext uri="{BB962C8B-B14F-4D97-AF65-F5344CB8AC3E}">
        <p14:creationId xmlns:p14="http://schemas.microsoft.com/office/powerpoint/2010/main" val="338974758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4643</TotalTime>
  <Words>1641</Words>
  <Application>Microsoft Office PowerPoint</Application>
  <PresentationFormat>사용자 지정</PresentationFormat>
  <Paragraphs>211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Source Han Sans KR Bold</vt:lpstr>
      <vt:lpstr>Inter Bold</vt:lpstr>
      <vt:lpstr>Trebuchet MS</vt:lpstr>
      <vt:lpstr>Wingdings 3</vt:lpstr>
      <vt:lpstr>Inter Light</vt:lpstr>
      <vt:lpstr>Source Han Sans KR</vt:lpstr>
      <vt:lpstr>Wingdings</vt:lpstr>
      <vt:lpstr>맑은 고딕</vt:lpstr>
      <vt:lpstr>Arial</vt:lpstr>
      <vt:lpstr>패싯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cp:lastModifiedBy>케 지</cp:lastModifiedBy>
  <cp:revision>156</cp:revision>
  <dcterms:created xsi:type="dcterms:W3CDTF">2006-08-16T00:00:00Z</dcterms:created>
  <dcterms:modified xsi:type="dcterms:W3CDTF">2025-04-15T13:22:44Z</dcterms:modified>
  <dc:identifier>DAGis_g1UzM</dc:identifier>
</cp:coreProperties>
</file>

<file path=docProps/thumbnail.jpeg>
</file>